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05" r:id="rId1"/>
  </p:sldMasterIdLst>
  <p:handoutMasterIdLst>
    <p:handoutMasterId r:id="rId60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5" r:id="rId20"/>
    <p:sldId id="277" r:id="rId21"/>
    <p:sldId id="278" r:id="rId22"/>
    <p:sldId id="320" r:id="rId23"/>
    <p:sldId id="321" r:id="rId24"/>
    <p:sldId id="281" r:id="rId25"/>
    <p:sldId id="282" r:id="rId26"/>
    <p:sldId id="283" r:id="rId27"/>
    <p:sldId id="284" r:id="rId28"/>
    <p:sldId id="286" r:id="rId29"/>
    <p:sldId id="287" r:id="rId30"/>
    <p:sldId id="288" r:id="rId31"/>
    <p:sldId id="289" r:id="rId32"/>
    <p:sldId id="290" r:id="rId33"/>
    <p:sldId id="292" r:id="rId34"/>
    <p:sldId id="293" r:id="rId35"/>
    <p:sldId id="295" r:id="rId36"/>
    <p:sldId id="296" r:id="rId37"/>
    <p:sldId id="297" r:id="rId38"/>
    <p:sldId id="302" r:id="rId39"/>
    <p:sldId id="303" r:id="rId40"/>
    <p:sldId id="322" r:id="rId41"/>
    <p:sldId id="323" r:id="rId42"/>
    <p:sldId id="324" r:id="rId43"/>
    <p:sldId id="325" r:id="rId44"/>
    <p:sldId id="326" r:id="rId45"/>
    <p:sldId id="327" r:id="rId46"/>
    <p:sldId id="328" r:id="rId47"/>
    <p:sldId id="329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</p:sldIdLst>
  <p:sldSz cx="12192000" cy="6858000"/>
  <p:notesSz cx="70532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E1A6142D-C524-43F7-B349-E0442DF4A03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EACC7F16-3E86-467E-BAC4-FB3F4F92C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163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39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5465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568865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020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433779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22373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669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43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51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527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5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64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257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876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07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52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68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  <p:sldLayoutId id="2147484017" r:id="rId12"/>
    <p:sldLayoutId id="2147484018" r:id="rId13"/>
    <p:sldLayoutId id="2147484019" r:id="rId14"/>
    <p:sldLayoutId id="2147484020" r:id="rId15"/>
    <p:sldLayoutId id="2147484021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8759563" cy="881874"/>
          </a:xfrm>
        </p:spPr>
        <p:txBody>
          <a:bodyPr/>
          <a:lstStyle/>
          <a:p>
            <a:r>
              <a:rPr lang="hr-BA" dirty="0" smtClean="0"/>
              <a:t>Zbirni izvještajni obrasci</a:t>
            </a:r>
            <a:endParaRPr lang="hr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hr-BA" b="1" dirty="0" smtClean="0"/>
              <a:t>Mr.sci.dr Šeila Cilović Lagarija, spec. socijalne medicine</a:t>
            </a:r>
          </a:p>
          <a:p>
            <a:pPr algn="l"/>
            <a:r>
              <a:rPr lang="hr-BA" b="1" dirty="0" smtClean="0"/>
              <a:t>Sanela Tukulija BSC IT</a:t>
            </a:r>
            <a:endParaRPr lang="hr-BA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21" y="208351"/>
            <a:ext cx="4919898" cy="5060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126" y="208351"/>
            <a:ext cx="3401863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7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304462" cy="1278466"/>
          </a:xfrm>
        </p:spPr>
        <p:txBody>
          <a:bodyPr>
            <a:normAutofit/>
          </a:bodyPr>
          <a:lstStyle/>
          <a:p>
            <a:r>
              <a:rPr lang="hr-BA" sz="1800" dirty="0"/>
              <a:t>IZVJEŠTAJ O IZVRŠENIM OBDUKCIJAMA U BOLNIČKIM ZDRAVSTVENIM USTANOVAMA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2470" y="615142"/>
            <a:ext cx="6864958" cy="524841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304462" cy="2584449"/>
          </a:xfrm>
        </p:spPr>
        <p:txBody>
          <a:bodyPr>
            <a:normAutofit lnSpcReduction="10000"/>
          </a:bodyPr>
          <a:lstStyle/>
          <a:p>
            <a:r>
              <a:rPr lang="hr-BA" dirty="0" smtClean="0"/>
              <a:t>-Prirodna smrt</a:t>
            </a:r>
          </a:p>
          <a:p>
            <a:r>
              <a:rPr lang="hr-BA" dirty="0" smtClean="0"/>
              <a:t>-Nasilna smrt</a:t>
            </a:r>
          </a:p>
          <a:p>
            <a:r>
              <a:rPr lang="hr-BA" dirty="0" smtClean="0"/>
              <a:t>-Smrt nastupila tokom dijagnostičkog ili terapijskog zahvat</a:t>
            </a:r>
          </a:p>
          <a:p>
            <a:r>
              <a:rPr lang="hr-BA" dirty="0" smtClean="0"/>
              <a:t>-Smrt nastupila u roku od 24 časa od prijema lica u zdravstvenu ustanovu</a:t>
            </a:r>
          </a:p>
          <a:p>
            <a:r>
              <a:rPr lang="hr-BA" dirty="0" smtClean="0"/>
              <a:t>-Ako je lice učestvovalo u kliničkom ispitivanju lijeka ili medicinskog proizvoda, odnosno drugom naučnom ispitivanju u zdravstvenoj ustanovi</a:t>
            </a:r>
          </a:p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929914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2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IZVJEŠTAJ O RADU SLUŽBE ZA ZAŠTITU ZDRAVLJA USTA I ZUBA</a:t>
            </a:r>
            <a:endParaRPr lang="hr-BA" sz="1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7074" y="514350"/>
            <a:ext cx="4319682" cy="608981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1559541"/>
          </a:xfrm>
        </p:spPr>
        <p:txBody>
          <a:bodyPr/>
          <a:lstStyle/>
          <a:p>
            <a:r>
              <a:rPr lang="hr-BA" dirty="0" smtClean="0"/>
              <a:t>-Posjete i izvršeni radovi u stomatološkoj djelatnosti po specijalnostima i kod stomatologa opšte prakse</a:t>
            </a:r>
          </a:p>
          <a:p>
            <a:r>
              <a:rPr lang="hr-BA" dirty="0" smtClean="0"/>
              <a:t>-Dentalni status pri prvom pregledu</a:t>
            </a:r>
          </a:p>
          <a:p>
            <a:r>
              <a:rPr lang="hr-BA" dirty="0"/>
              <a:t>d</a:t>
            </a:r>
            <a:r>
              <a:rPr lang="hr-BA" dirty="0" smtClean="0"/>
              <a:t>jece sa 6, 12, 18, odrasli 35-44 i 65+</a:t>
            </a:r>
          </a:p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74" y="1385270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2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67969" y="482138"/>
            <a:ext cx="4014885" cy="5559887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26681" y="482138"/>
            <a:ext cx="4455342" cy="555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8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3687" y="631769"/>
            <a:ext cx="8268010" cy="502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49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IZVJEŠTAJ O RADU SLUŽBE ZA MEDICINU RADA</a:t>
            </a:r>
            <a:endParaRPr lang="hr-BA" sz="1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6692" y="323157"/>
            <a:ext cx="4170064" cy="626073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412528" cy="2584449"/>
          </a:xfrm>
        </p:spPr>
        <p:txBody>
          <a:bodyPr>
            <a:normAutofit fontScale="77500" lnSpcReduction="20000"/>
          </a:bodyPr>
          <a:lstStyle/>
          <a:p>
            <a:r>
              <a:rPr lang="hr-BA" dirty="0" smtClean="0"/>
              <a:t>U </a:t>
            </a:r>
            <a:r>
              <a:rPr lang="hr-BA" dirty="0"/>
              <a:t>skladu sa Okvirnim zakonom o visokom obrazovanju u BiH (Sl. Novine BiH, broj 59/07) ciklusi se odnose na:</a:t>
            </a:r>
          </a:p>
          <a:p>
            <a:r>
              <a:rPr lang="hr-BA" dirty="0" smtClean="0"/>
              <a:t>- I </a:t>
            </a:r>
            <a:r>
              <a:rPr lang="hr-BA" dirty="0"/>
              <a:t>ciklus vodi do akademskog zvanja završenog dodiplomskog studija (Bachelor) ili ekvivalenta, stečenog nakon najmanje tri i najviše četiri godine redovnog studija nakon sticanja svjedočanstva o završenoj srednjoj školi, koji se vrednuje sa najmanje 180 odnosno 240 ECTS bodova.</a:t>
            </a:r>
          </a:p>
          <a:p>
            <a:r>
              <a:rPr lang="hr-BA" dirty="0" smtClean="0"/>
              <a:t>- II </a:t>
            </a:r>
            <a:r>
              <a:rPr lang="hr-BA" dirty="0"/>
              <a:t>ciklus vodi do akademskog zvanja magistra ili ekvivalenta, stečenog nakon završenog dodiplomskog studija, traje jednu ili dvije godine, a vrednuje se sa 60 odnosno 120 ECTS bodova, i to tako da u zbiru sa prvim ciklusom nosi 300 ECTS bodova.</a:t>
            </a:r>
          </a:p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271937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4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RADU SLUŽBE ZAŠTITE ZDRAVLJA PREDŠKOLSKE DJECE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9898" y="235968"/>
            <a:ext cx="3665913" cy="646140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70"/>
            <a:ext cx="3854528" cy="1296990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hr-BA" dirty="0" smtClean="0"/>
              <a:t>Godišnji izvještaj praćenja ranog rasta i razvoja djece 0-3</a:t>
            </a:r>
          </a:p>
          <a:p>
            <a:pPr marL="285750" indent="-285750">
              <a:buFontTx/>
              <a:buChar char="-"/>
            </a:pPr>
            <a:r>
              <a:rPr lang="hr-BA" dirty="0"/>
              <a:t>Godišnji izvještaj </a:t>
            </a:r>
            <a:r>
              <a:rPr lang="hr-BA" dirty="0" smtClean="0"/>
              <a:t>praćenja ranog </a:t>
            </a:r>
            <a:r>
              <a:rPr lang="hr-BA" dirty="0"/>
              <a:t>rasta i razvoja </a:t>
            </a:r>
            <a:r>
              <a:rPr lang="hr-BA" dirty="0" smtClean="0"/>
              <a:t>djece 3-6</a:t>
            </a:r>
            <a:endParaRPr lang="hr-BA" dirty="0"/>
          </a:p>
          <a:p>
            <a:pPr marL="285750" indent="-285750">
              <a:buFontTx/>
              <a:buChar char="-"/>
            </a:pPr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046291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4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8605" y="734775"/>
            <a:ext cx="5573308" cy="412474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45488" y="734775"/>
            <a:ext cx="5907175" cy="49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8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RADU SLUŽBE ZAŠTITE ZDRAVLJA ŠKOLSKE DJECE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3539" y="199372"/>
            <a:ext cx="4361654" cy="630816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73529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hr-BA" dirty="0" smtClean="0"/>
              <a:t>Sistematski pregledi djece</a:t>
            </a:r>
          </a:p>
          <a:p>
            <a:pPr marL="285750" indent="-285750">
              <a:buFontTx/>
              <a:buChar char="-"/>
            </a:pPr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50" y="1385270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5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397691" cy="471055"/>
          </a:xfrm>
        </p:spPr>
        <p:txBody>
          <a:bodyPr>
            <a:normAutofit/>
          </a:bodyPr>
          <a:lstStyle/>
          <a:p>
            <a:r>
              <a:rPr lang="hr-BA" sz="1800" dirty="0"/>
              <a:t>IZVJEŠTAJ O IZVRŠENIM SISTEMATSKIM PREGLEDIMA PREDŠKOLSKE I ŠKOLSKE  DJECE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47327" y="1046106"/>
            <a:ext cx="3998004" cy="576277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02232" y="1080655"/>
            <a:ext cx="4282183" cy="57282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2504" y="279172"/>
            <a:ext cx="1462500" cy="21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3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RADU SLUŽBE ZA  ZAŠTITU REPRODUKTIVNOG ZDRAVLJA ŽENA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0764" y="95164"/>
            <a:ext cx="4414058" cy="655171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BA" dirty="0"/>
              <a:t>U skladu sa Okvirnim zakonom o visokom obrazovanju u BiH (Sl. Novine BiH, broj 59/07) ciklusi se odnose na:</a:t>
            </a:r>
          </a:p>
          <a:p>
            <a:r>
              <a:rPr lang="hr-BA" dirty="0"/>
              <a:t>- I ciklus vodi do akademskog zvanja završenog dodiplomskog studija (Bachelor) ili ekvivalenta, stečenog nakon najmanje tri i najviše četiri godine redovnog studija nakon sticanja svjedočanstva o završenoj srednjoj školi, koji se vrednuje sa najmanje 180 odnosno 240 ECTS bodova.</a:t>
            </a:r>
          </a:p>
          <a:p>
            <a:r>
              <a:rPr lang="hr-BA" dirty="0"/>
              <a:t>- II ciklus vodi do akademskog zvanja magistra ili ekvivalenta, stečenog nakon završenog dodiplomskog studija, traje jednu ili dvije godine, a vrednuje se sa 60 odnosno 120 ECTS bodova, i to tako da u zbiru sa prvim ciklusom nosi 300 ECTS bodova.</a:t>
            </a:r>
          </a:p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271937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dirty="0"/>
              <a:t>IZVJEŠTAJ O ORGANIZACIONOJ STRUKTURI, KADROVIMA I MEDICINSKOJ OPREMI USTANOVE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3575" y="514350"/>
            <a:ext cx="4041865" cy="61245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33" y="989214"/>
            <a:ext cx="1462500" cy="2266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hr-HR" dirty="0" smtClean="0">
                <a:latin typeface="Arial" panose="020B0604020202020204" pitchFamily="34" charset="0"/>
              </a:rPr>
              <a:t>-</a:t>
            </a:r>
            <a:r>
              <a:rPr lang="hr-HR" b="1" dirty="0" smtClean="0">
                <a:latin typeface="Arial" panose="020B0604020202020204" pitchFamily="34" charset="0"/>
              </a:rPr>
              <a:t>Puno </a:t>
            </a:r>
            <a:r>
              <a:rPr lang="hr-HR" b="1" dirty="0">
                <a:latin typeface="Arial" panose="020B0604020202020204" pitchFamily="34" charset="0"/>
              </a:rPr>
              <a:t>radno vrijeme	</a:t>
            </a:r>
            <a:r>
              <a:rPr lang="hr-HR" dirty="0">
                <a:latin typeface="Arial" panose="020B0604020202020204" pitchFamily="34" charset="0"/>
              </a:rPr>
              <a:t>Radno vrijeme zaposlenika koje traje najduže 37,5 sati sedmično</a:t>
            </a:r>
            <a:r>
              <a:rPr lang="hr-HR" b="1" dirty="0">
                <a:latin typeface="Arial" panose="020B0604020202020204" pitchFamily="34" charset="0"/>
              </a:rPr>
              <a:t>	</a:t>
            </a:r>
          </a:p>
          <a:p>
            <a:r>
              <a:rPr lang="hr-HR" b="1" dirty="0" smtClean="0">
                <a:latin typeface="Arial" panose="020B0604020202020204" pitchFamily="34" charset="0"/>
              </a:rPr>
              <a:t>-Nepuno </a:t>
            </a:r>
            <a:r>
              <a:rPr lang="hr-HR" b="1" dirty="0">
                <a:latin typeface="Arial" panose="020B0604020202020204" pitchFamily="34" charset="0"/>
              </a:rPr>
              <a:t>radno vrijeme	</a:t>
            </a:r>
            <a:r>
              <a:rPr lang="hr-HR" dirty="0">
                <a:latin typeface="Arial" panose="020B0604020202020204" pitchFamily="34" charset="0"/>
              </a:rPr>
              <a:t>Radno vrijeme zaposlenika koje traje manje od 37,5 sati sedmično. Zaposlenik može zaključiti više ugovora kako bi na taj način ostvario puno radno vrijeme	</a:t>
            </a:r>
            <a:endParaRPr lang="hr-HR" dirty="0" smtClean="0">
              <a:latin typeface="Arial" panose="020B0604020202020204" pitchFamily="34" charset="0"/>
            </a:endParaRPr>
          </a:p>
          <a:p>
            <a:r>
              <a:rPr lang="hr-BA" dirty="0" smtClean="0"/>
              <a:t>- P</a:t>
            </a:r>
            <a:r>
              <a:rPr lang="en-US" dirty="0" err="1" smtClean="0"/>
              <a:t>ravilnik</a:t>
            </a:r>
            <a:r>
              <a:rPr lang="en-US" dirty="0" smtClean="0"/>
              <a:t> o </a:t>
            </a:r>
            <a:r>
              <a:rPr lang="en-US" dirty="0" err="1" smtClean="0"/>
              <a:t>specijalizacijama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subspecijalizacijama</a:t>
            </a:r>
            <a:r>
              <a:rPr lang="en-US" dirty="0" smtClean="0"/>
              <a:t> </a:t>
            </a:r>
            <a:r>
              <a:rPr lang="en-US" dirty="0" err="1" smtClean="0"/>
              <a:t>doktora</a:t>
            </a:r>
            <a:r>
              <a:rPr lang="en-US" dirty="0" smtClean="0"/>
              <a:t> medicine, </a:t>
            </a:r>
            <a:r>
              <a:rPr lang="en-US" dirty="0" err="1" smtClean="0"/>
              <a:t>doktora</a:t>
            </a:r>
            <a:r>
              <a:rPr lang="en-US" dirty="0" smtClean="0"/>
              <a:t> </a:t>
            </a:r>
            <a:r>
              <a:rPr lang="en-US" dirty="0" err="1" smtClean="0"/>
              <a:t>stomatologije</a:t>
            </a:r>
            <a:r>
              <a:rPr lang="en-US" dirty="0" smtClean="0"/>
              <a:t>, </a:t>
            </a:r>
            <a:r>
              <a:rPr lang="en-US" dirty="0" err="1" smtClean="0"/>
              <a:t>magistara</a:t>
            </a:r>
            <a:r>
              <a:rPr lang="en-US" dirty="0" smtClean="0"/>
              <a:t> </a:t>
            </a:r>
            <a:r>
              <a:rPr lang="en-US" dirty="0" err="1" smtClean="0"/>
              <a:t>farmacije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inžinjera</a:t>
            </a:r>
            <a:r>
              <a:rPr lang="en-US" dirty="0" smtClean="0"/>
              <a:t> </a:t>
            </a:r>
            <a:r>
              <a:rPr lang="en-US" dirty="0" err="1" smtClean="0"/>
              <a:t>medicinske</a:t>
            </a:r>
            <a:r>
              <a:rPr lang="en-US" dirty="0" smtClean="0"/>
              <a:t> </a:t>
            </a:r>
            <a:r>
              <a:rPr lang="en-US" dirty="0" err="1" smtClean="0"/>
              <a:t>biohemije</a:t>
            </a:r>
            <a:endParaRPr lang="hr-HR" dirty="0" smtClean="0">
              <a:latin typeface="Arial" panose="020B0604020202020204" pitchFamily="34" charset="0"/>
            </a:endParaRP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73087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PROVOĐENJU PREVENTIVNIH PREGLEDA ŽENA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1155" y="148087"/>
            <a:ext cx="4123913" cy="648935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1052547"/>
          </a:xfrm>
        </p:spPr>
        <p:txBody>
          <a:bodyPr/>
          <a:lstStyle/>
          <a:p>
            <a:r>
              <a:rPr lang="hr-BA" dirty="0" smtClean="0"/>
              <a:t>- Izvještaj o preventivnim pregledima žena</a:t>
            </a:r>
          </a:p>
          <a:p>
            <a:r>
              <a:rPr lang="hr-BA" dirty="0" smtClean="0"/>
              <a:t>- Izvještaj o skrininzima na rak grlića maternice i dojke</a:t>
            </a:r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212546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5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 smtClean="0"/>
              <a:t>IZVJEŠTAJ O </a:t>
            </a:r>
            <a:r>
              <a:rPr lang="hr-BA" sz="1800" dirty="0"/>
              <a:t>RADU SLUŽBE ZA PLUĆNE BOLESTI I TUBERKULOZU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7885" y="217674"/>
            <a:ext cx="4497184" cy="64375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137731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IZVJEŠTAJ O RADU CENTRA ZA MENTALNO ZDRAVLJE U ZAJEDNICI</a:t>
            </a:r>
            <a:endParaRPr lang="hr-BA" sz="1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1011" y="217944"/>
            <a:ext cx="3790603" cy="63997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113341"/>
            <a:ext cx="1438781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9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4189" y="262171"/>
            <a:ext cx="5261956" cy="643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18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IZVJEŠTAJ O RADU CENTRA ZA FIZIKALNU  REHABILITACIJU</a:t>
            </a:r>
            <a:endParaRPr lang="hr-BA" sz="1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3193" y="198040"/>
            <a:ext cx="4172989" cy="6606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498603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43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 smtClean="0"/>
              <a:t>IZVJEŠTAJ </a:t>
            </a:r>
            <a:r>
              <a:rPr lang="hr-BA" sz="1800" dirty="0"/>
              <a:t>O RADU HIGIJENSKO-EPIDEMIOLOŠKE SLUŽBE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9076" y="153670"/>
            <a:ext cx="4056611" cy="65363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385270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1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55716" y="446998"/>
            <a:ext cx="4048299" cy="633667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35990" y="446998"/>
            <a:ext cx="4959989" cy="621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8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7863" y="798022"/>
            <a:ext cx="5691472" cy="522246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23009" y="798022"/>
            <a:ext cx="3360823" cy="525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47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0312" y="931026"/>
            <a:ext cx="5677183" cy="511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RADU POLIVALENTNIH PATRONAŽNIH SESTARA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0764" y="81179"/>
            <a:ext cx="4206240" cy="65869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271937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9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72094" y="268687"/>
            <a:ext cx="3965171" cy="6216421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61955" y="207991"/>
            <a:ext cx="4098175" cy="627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8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RADU U HITNOJ MEDICINSKOJ POMOĆI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3862" y="514350"/>
            <a:ext cx="4294582" cy="610672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385270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7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RADU SLUŽBE ZA TRANSFUZIJU KRVI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0743" y="514350"/>
            <a:ext cx="4293601" cy="552767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r-B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385270"/>
            <a:ext cx="16650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7334" y="1271847"/>
            <a:ext cx="5142228" cy="4769514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28862" y="1446415"/>
            <a:ext cx="5715655" cy="386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0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9542" y="600026"/>
            <a:ext cx="5356818" cy="54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4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IZVJEŠTAJ O RADU CENTRA ZA DIJALIZU</a:t>
            </a:r>
            <a:endParaRPr lang="hr-BA" sz="1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0781" y="514350"/>
            <a:ext cx="4703429" cy="594463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r-B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498603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9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446116"/>
          </a:xfrm>
        </p:spPr>
        <p:txBody>
          <a:bodyPr>
            <a:normAutofit/>
          </a:bodyPr>
          <a:lstStyle/>
          <a:p>
            <a:r>
              <a:rPr lang="hr-BA" sz="1800" dirty="0"/>
              <a:t>IZVJEŠTAJ O RADU KLINIČKIH LABORATORIJA (VANBOLNIČKE I BOLNIČKE)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46415" y="1089088"/>
            <a:ext cx="3258589" cy="5677776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78582" y="1037800"/>
            <a:ext cx="3167149" cy="577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3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BAKTERIOLOŠKO-PARAZITOLOŠKO-SEROLOŠKOJ LABORATORIJI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3599" y="514350"/>
            <a:ext cx="4775212" cy="596126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r-BA" dirty="0" smtClean="0"/>
              <a:t>-Tabela 2. Uzorci čovječijeg porijekla prema vrsti mikroorganizama ispitivani bakteriološko-patazitološko-serološkom analizom</a:t>
            </a:r>
          </a:p>
          <a:p>
            <a:r>
              <a:rPr lang="hr-BA" dirty="0" smtClean="0"/>
              <a:t>-Tabela </a:t>
            </a:r>
            <a:r>
              <a:rPr lang="hr-BA" dirty="0"/>
              <a:t>3. Vrste virusa analizirane molekularnom dijagnostikom  i drugim metodama</a:t>
            </a:r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146044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3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2261" y="640080"/>
            <a:ext cx="5205743" cy="614008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93807" y="671404"/>
            <a:ext cx="3649204" cy="610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4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RADU APOTEKA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0913" y="615020"/>
            <a:ext cx="4513262" cy="532633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r-B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686371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9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ZDRAVSTVENO-HIGIJENSKOJ ISPRAVNOSTI VODE ZA PIĆE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4879" y="514350"/>
            <a:ext cx="4325329" cy="552767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3071470"/>
          </a:xfrm>
        </p:spPr>
        <p:txBody>
          <a:bodyPr>
            <a:normAutofit fontScale="62500" lnSpcReduction="20000"/>
          </a:bodyPr>
          <a:lstStyle/>
          <a:p>
            <a:r>
              <a:rPr lang="hr-HR" b="1" dirty="0" smtClean="0">
                <a:latin typeface="Arial" panose="020B0604020202020204" pitchFamily="34" charset="0"/>
              </a:rPr>
              <a:t>Mikrobiloška ispravnost vode za piće i hemijsko/fizička ispravnost vode za piće</a:t>
            </a:r>
          </a:p>
          <a:p>
            <a:r>
              <a:rPr lang="hr-HR" dirty="0" smtClean="0">
                <a:latin typeface="Arial" panose="020B0604020202020204" pitchFamily="34" charset="0"/>
              </a:rPr>
              <a:t>Pod </a:t>
            </a:r>
            <a:r>
              <a:rPr lang="hr-HR" b="1" dirty="0">
                <a:latin typeface="Arial" panose="020B0604020202020204" pitchFamily="34" charset="0"/>
              </a:rPr>
              <a:t>„industrijskom proizvodnjom“ </a:t>
            </a:r>
            <a:r>
              <a:rPr lang="hr-HR" dirty="0">
                <a:latin typeface="Arial" panose="020B0604020202020204" pitchFamily="34" charset="0"/>
              </a:rPr>
              <a:t>podrazumijeva se uzimanje uzoraka </a:t>
            </a:r>
            <a:r>
              <a:rPr lang="hr-HR" dirty="0" smtClean="0">
                <a:latin typeface="Arial" panose="020B0604020202020204" pitchFamily="34" charset="0"/>
              </a:rPr>
              <a:t>vode za piće</a:t>
            </a:r>
            <a:r>
              <a:rPr lang="hr-HR" dirty="0" smtClean="0">
                <a:latin typeface="Arial" panose="020B0604020202020204" pitchFamily="34" charset="0"/>
              </a:rPr>
              <a:t> </a:t>
            </a:r>
            <a:r>
              <a:rPr lang="hr-HR" dirty="0">
                <a:latin typeface="Arial" panose="020B0604020202020204" pitchFamily="34" charset="0"/>
              </a:rPr>
              <a:t>iz objekta industrijske proizvodnje u raznim fazama tehnološkog procesa (proizvodnja, prerada, obrada, skladištenje), kao i uzimanje iz skladišta uzoraka gotovih proizvoda pripremljenjih  za distribuciju	</a:t>
            </a:r>
          </a:p>
          <a:p>
            <a:r>
              <a:rPr lang="hr-HR" dirty="0">
                <a:latin typeface="Arial" panose="020B0604020202020204" pitchFamily="34" charset="0"/>
              </a:rPr>
              <a:t>Pod </a:t>
            </a:r>
            <a:r>
              <a:rPr lang="hr-HR" b="1" dirty="0">
                <a:latin typeface="Arial" panose="020B0604020202020204" pitchFamily="34" charset="0"/>
              </a:rPr>
              <a:t>„prometom“</a:t>
            </a:r>
            <a:r>
              <a:rPr lang="hr-HR" dirty="0">
                <a:latin typeface="Arial" panose="020B0604020202020204" pitchFamily="34" charset="0"/>
              </a:rPr>
              <a:t> podrazumijeva se uzimanje </a:t>
            </a:r>
            <a:r>
              <a:rPr lang="hr-HR" dirty="0" smtClean="0">
                <a:latin typeface="Arial" panose="020B0604020202020204" pitchFamily="34" charset="0"/>
              </a:rPr>
              <a:t>uzoraka</a:t>
            </a:r>
            <a:r>
              <a:rPr lang="hr-HR" dirty="0" smtClean="0">
                <a:latin typeface="Arial" panose="020B0604020202020204" pitchFamily="34" charset="0"/>
              </a:rPr>
              <a:t> </a:t>
            </a:r>
            <a:r>
              <a:rPr lang="hr-HR" dirty="0">
                <a:latin typeface="Arial" panose="020B0604020202020204" pitchFamily="34" charset="0"/>
              </a:rPr>
              <a:t>vode za piće </a:t>
            </a:r>
            <a:r>
              <a:rPr lang="hr-HR" dirty="0" smtClean="0">
                <a:latin typeface="Arial" panose="020B0604020202020204" pitchFamily="34" charset="0"/>
              </a:rPr>
              <a:t>iz </a:t>
            </a:r>
            <a:r>
              <a:rPr lang="hr-HR" dirty="0">
                <a:latin typeface="Arial" panose="020B0604020202020204" pitchFamily="34" charset="0"/>
              </a:rPr>
              <a:t>objekata maloprodajne mreže a uključujući distributivne terminale, djelatnosti pripreme i posluživanja hrane, kantine, institucijsko ugostiteljstvo, restorane i druge slične djelatnosti posluživanja hrane, prodavaonice, distributivne centre u supermarketima i veleprodajna mjesta	</a:t>
            </a:r>
          </a:p>
          <a:p>
            <a:r>
              <a:rPr lang="hr-HR" dirty="0">
                <a:latin typeface="Arial" panose="020B0604020202020204" pitchFamily="34" charset="0"/>
              </a:rPr>
              <a:t>Pod </a:t>
            </a:r>
            <a:r>
              <a:rPr lang="hr-HR" b="1" dirty="0">
                <a:latin typeface="Arial" panose="020B0604020202020204" pitchFamily="34" charset="0"/>
              </a:rPr>
              <a:t>„zanatskom proizvodnjom“</a:t>
            </a:r>
            <a:r>
              <a:rPr lang="hr-HR" dirty="0">
                <a:latin typeface="Arial" panose="020B0604020202020204" pitchFamily="34" charset="0"/>
              </a:rPr>
              <a:t> podrazumijeva se uzimanje uzoraka </a:t>
            </a:r>
            <a:r>
              <a:rPr lang="hr-HR" dirty="0">
                <a:latin typeface="Arial" panose="020B0604020202020204" pitchFamily="34" charset="0"/>
              </a:rPr>
              <a:t>uzoraka vode za </a:t>
            </a:r>
            <a:r>
              <a:rPr lang="hr-HR" dirty="0" smtClean="0">
                <a:latin typeface="Arial" panose="020B0604020202020204" pitchFamily="34" charset="0"/>
              </a:rPr>
              <a:t>piće </a:t>
            </a:r>
            <a:r>
              <a:rPr lang="hr-HR" dirty="0">
                <a:latin typeface="Arial" panose="020B0604020202020204" pitchFamily="34" charset="0"/>
              </a:rPr>
              <a:t>iz objekata maloprodaje, ali proizvedenih od individualnih proizvođača ili samostalnih privatnih zanatlija	</a:t>
            </a:r>
          </a:p>
          <a:p>
            <a:r>
              <a:rPr lang="hr-HR" dirty="0">
                <a:latin typeface="Arial" panose="020B0604020202020204" pitchFamily="34" charset="0"/>
              </a:rPr>
              <a:t>Pod </a:t>
            </a:r>
            <a:r>
              <a:rPr lang="hr-HR" b="1" dirty="0">
                <a:latin typeface="Arial" panose="020B0604020202020204" pitchFamily="34" charset="0"/>
              </a:rPr>
              <a:t>„sastavom“</a:t>
            </a:r>
            <a:r>
              <a:rPr lang="hr-HR" dirty="0">
                <a:latin typeface="Arial" panose="020B0604020202020204" pitchFamily="34" charset="0"/>
              </a:rPr>
              <a:t> podrazumijeva se ispitivanje sadržaja osnovnih, hranjivih i zaštitnih sastojaka, te sastojaka navedenih u proizvođačkoj deklaraciji proizvoda, u skladu sa pravilnicima o kvaliteti tih proizvoda koji su regulirani  Zakonom o hrani	</a:t>
            </a:r>
          </a:p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271937"/>
            <a:ext cx="146250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5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0655" y="182881"/>
            <a:ext cx="4031672" cy="654827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52902" y="240137"/>
            <a:ext cx="3965171" cy="649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3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211" y="945565"/>
            <a:ext cx="8671156" cy="432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95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7117" y="1014900"/>
            <a:ext cx="8320134" cy="387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2812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024" y="881150"/>
            <a:ext cx="9329012" cy="484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872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2365" y="1130532"/>
            <a:ext cx="7883032" cy="394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084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5658" y="864523"/>
            <a:ext cx="8342952" cy="474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7527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168" y="1064029"/>
            <a:ext cx="8398961" cy="418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590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IZVJEŠTAJ O ZDRAVSTVENOJ ISPRAVNOSTI VODE ZA DIJALIZU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9786" y="185367"/>
            <a:ext cx="3986395" cy="647789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r-B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385818"/>
            <a:ext cx="1463167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7622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9703" y="70700"/>
            <a:ext cx="4369499" cy="645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7956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ZDRAVSTVENOJ ISPRAVNOSTI HRANE I PREDMETA OPĆE UPOTREBE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0525" y="514350"/>
            <a:ext cx="4325448" cy="607764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Clr>
                <a:srgbClr val="5FCBEF"/>
              </a:buClr>
            </a:pPr>
            <a:r>
              <a:rPr lang="hr-HR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Mikrobiloška ispravnost </a:t>
            </a:r>
            <a:r>
              <a:rPr lang="hr-HR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hrane i predmeta opće upotrebe </a:t>
            </a:r>
            <a:r>
              <a:rPr lang="hr-HR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i hemijsko/fizička ispravnost </a:t>
            </a:r>
            <a:r>
              <a:rPr lang="hr-HR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hrane i predmeta opće upotrebe</a:t>
            </a:r>
            <a:endParaRPr lang="hr-HR" sz="9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</a:endParaRPr>
          </a:p>
          <a:p>
            <a:pPr lvl="0">
              <a:buClr>
                <a:srgbClr val="5FCBEF"/>
              </a:buClr>
            </a:pPr>
            <a:r>
              <a:rPr lang="hr-HR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Pod </a:t>
            </a:r>
            <a:r>
              <a:rPr lang="hr-HR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„industrijskom proizvodnjom“ </a:t>
            </a:r>
            <a:r>
              <a:rPr lang="hr-HR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podrazumijeva se uzimanje uzoraka hrane i predmeta opće upotrebe iz objekta industrijske proizvodnje u raznim fazama tehnološkog procesa (proizvodnja, prerada, obrada, skladištenje), kao i uzimanje iz skladišta uzoraka gotovih proizvoda pripremljenjih  za distribuciju	</a:t>
            </a:r>
          </a:p>
          <a:p>
            <a:pPr lvl="0">
              <a:buClr>
                <a:srgbClr val="5FCBEF"/>
              </a:buClr>
            </a:pPr>
            <a:r>
              <a:rPr lang="hr-HR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Pod </a:t>
            </a:r>
            <a:r>
              <a:rPr lang="hr-HR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„prometom“</a:t>
            </a:r>
            <a:r>
              <a:rPr lang="hr-HR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 podrazumijeva se uzimanje uzoraka hrane i predmeta opšte upotrebe iz objekata maloprodajne mreže a uključujući distributivne terminale, djelatnosti pripreme i posluživanja hrane, kantine, institucijsko ugostiteljstvo, restorane i druge slične djelatnosti posluživanja hrane, prodavaonice, distributivne centre u supermarketima i veleprodajna mjesta	</a:t>
            </a:r>
          </a:p>
          <a:p>
            <a:pPr lvl="0">
              <a:buClr>
                <a:srgbClr val="5FCBEF"/>
              </a:buClr>
            </a:pPr>
            <a:r>
              <a:rPr lang="hr-HR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Pod </a:t>
            </a:r>
            <a:r>
              <a:rPr lang="hr-HR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„zanatskom proizvodnjom“</a:t>
            </a:r>
            <a:r>
              <a:rPr lang="hr-HR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 podrazumijeva se uzimanje uzoraka hrane i predmeta opšte upotrebe iz objekata maloprodaje, ali proizvedenih od individualnih proizvođača ili samostalnih privatnih zanatlija	</a:t>
            </a:r>
          </a:p>
          <a:p>
            <a:pPr lvl="0">
              <a:buClr>
                <a:srgbClr val="5FCBEF"/>
              </a:buClr>
            </a:pPr>
            <a:r>
              <a:rPr lang="hr-HR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Pod </a:t>
            </a:r>
            <a:r>
              <a:rPr lang="hr-HR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„sastavom“</a:t>
            </a:r>
            <a:r>
              <a:rPr lang="hr-HR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 podrazumijeva se ispitivanje sadržaja osnovnih, hranjivih i zaštitnih sastojaka, te sastojaka navedenih u proizvođačkoj deklaraciji proizvoda, u skladu sa pravilnicima o kvaliteti tih proizvoda koji su regulirani  Zakonom o hrani	</a:t>
            </a:r>
          </a:p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094209"/>
            <a:ext cx="1284563" cy="1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520" y="349135"/>
            <a:ext cx="4728900" cy="6159731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78626" y="427189"/>
            <a:ext cx="4555083" cy="60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01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38371" y="263494"/>
            <a:ext cx="3665396" cy="6411626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11586" y="263494"/>
            <a:ext cx="4114799" cy="641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7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2025" y="322664"/>
            <a:ext cx="4295861" cy="571936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35828" y="289433"/>
            <a:ext cx="4549489" cy="578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727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2262" y="312908"/>
            <a:ext cx="4688377" cy="634307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92051" y="312908"/>
            <a:ext cx="4651570" cy="634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8871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2474" y="182881"/>
            <a:ext cx="6428616" cy="346698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03202" y="3649861"/>
            <a:ext cx="5727183" cy="295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654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ZDRAVSTVENIM USLUGAMA SLUŽBI ZA RADIOLOGIJU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0913" y="939608"/>
            <a:ext cx="5029180" cy="521180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BA" dirty="0"/>
              <a:t>U skladu sa Okvirnim zakonom o visokom obrazovanju u BiH (Sl. Novine BiH, broj 59/07) ciklusi se odnose na:</a:t>
            </a:r>
          </a:p>
          <a:p>
            <a:r>
              <a:rPr lang="hr-BA" dirty="0"/>
              <a:t>- I ciklus vodi do akademskog zvanja završenog dodiplomskog studija (Bachelor) ili ekvivalenta, stečenog nakon najmanje tri i najviše četiri godine redovnog studija nakon sticanja svjedočanstva o završenoj srednjoj školi, koji se vrednuje sa najmanje 180 odnosno 240 ECTS bodova.</a:t>
            </a:r>
          </a:p>
          <a:p>
            <a:r>
              <a:rPr lang="hr-BA" dirty="0"/>
              <a:t>- II ciklus vodi do akademskog zvanja magistra ili ekvivalenta, stečenog nakon završenog dodiplomskog studija, traje jednu ili dvije godine, a vrednuje se sa 60 odnosno 120 ECTS bodova, i to tako da u zbiru sa prvim ciklusom nosi 300 ECTS bodova.</a:t>
            </a:r>
          </a:p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152399"/>
            <a:ext cx="1462425" cy="1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699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2789073" cy="1278466"/>
          </a:xfrm>
        </p:spPr>
        <p:txBody>
          <a:bodyPr>
            <a:normAutofit fontScale="90000"/>
          </a:bodyPr>
          <a:lstStyle/>
          <a:p>
            <a:r>
              <a:rPr lang="hr-BA" dirty="0"/>
              <a:t>IZVJEŠTAJ O BOLESTIMA I STANJIMA UTVRĐENIM U PRIMARNOJ ZDRAVSTVENOJ ZAŠTITI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0992" y="972589"/>
            <a:ext cx="6976780" cy="450549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2789073" cy="2584449"/>
          </a:xfrm>
        </p:spPr>
        <p:txBody>
          <a:bodyPr>
            <a:normAutofit fontScale="85000" lnSpcReduction="20000"/>
          </a:bodyPr>
          <a:lstStyle/>
          <a:p>
            <a:r>
              <a:rPr lang="hr-BA" dirty="0"/>
              <a:t>Napomena:</a:t>
            </a:r>
          </a:p>
          <a:p>
            <a:r>
              <a:rPr lang="hr-BA" dirty="0"/>
              <a:t>Zdravstvene ustanove u kojima se popunjava Dnevni izvještaj o bolestima i stanjima utvrđenim u primarnoj zdravstvenoj zaštiti Tabela 1 A. dužne su istu dostaviti kantonalnim zavodima.</a:t>
            </a:r>
          </a:p>
          <a:p>
            <a:r>
              <a:rPr lang="hr-BA" dirty="0"/>
              <a:t>Kantonalni zavodi za javno zdravstvo koji sumiraju godišnji izvještaj za nivo kantona dužni su pored Tabele 1, dostaviti i Tabela 1 A. Dnevni izvještaj o bolestima i stanjima utvrđenim u primarnoj zdravstvenoj zaštiti Zavodu za javno zdravstvo FBiH.</a:t>
            </a:r>
          </a:p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301271"/>
            <a:ext cx="1284563" cy="1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049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36" y="723207"/>
            <a:ext cx="9788541" cy="534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293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503968" cy="1278466"/>
          </a:xfrm>
        </p:spPr>
        <p:txBody>
          <a:bodyPr>
            <a:normAutofit fontScale="90000"/>
          </a:bodyPr>
          <a:lstStyle/>
          <a:p>
            <a:r>
              <a:rPr lang="hr-BA" dirty="0"/>
              <a:t>IZVJEŠTAJ O BOLESTIMA I STANJIMA  UTVRĐENIM U SLUŽBI  ZAŠTITE REPRODUKTIVNOG ZDRAVLJA ŽENA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3974" y="419839"/>
            <a:ext cx="5398666" cy="597264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503968" cy="2584449"/>
          </a:xfrm>
        </p:spPr>
        <p:txBody>
          <a:bodyPr/>
          <a:lstStyle/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177336"/>
            <a:ext cx="1284563" cy="1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923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188084" cy="1278466"/>
          </a:xfrm>
        </p:spPr>
        <p:txBody>
          <a:bodyPr>
            <a:normAutofit fontScale="90000"/>
          </a:bodyPr>
          <a:lstStyle/>
          <a:p>
            <a:r>
              <a:rPr lang="hr-BA" dirty="0"/>
              <a:t>IZVJEŠTAJ O BOLESTIMA, STANJIMA I POVREDAMA UTVRĐENIM  U  BOLNIČKIM ZDRAVSTVENIM  USTANOVAMA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7680" y="88416"/>
            <a:ext cx="5153891" cy="656043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188084" cy="2584449"/>
          </a:xfrm>
        </p:spPr>
        <p:txBody>
          <a:bodyPr/>
          <a:lstStyle/>
          <a:p>
            <a:endParaRPr lang="hr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027" y="1044333"/>
            <a:ext cx="1284563" cy="1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834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BA" dirty="0" smtClean="0"/>
              <a:t>Pitanja i komentari ?</a:t>
            </a:r>
            <a:endParaRPr lang="hr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1555068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1800" dirty="0"/>
              <a:t>IZVJEŠTAJ O RADU SLUŽBE PORODIČNE MEDICINE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3148" y="248342"/>
            <a:ext cx="4653732" cy="642677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BA" dirty="0" smtClean="0"/>
              <a:t>U </a:t>
            </a:r>
            <a:r>
              <a:rPr lang="hr-BA" dirty="0"/>
              <a:t>skladu sa Okvirnim zakonom o visokom obrazovanju u BiH (Sl. Novine BiH, broj 59/07) ciklusi se odnose na:</a:t>
            </a:r>
          </a:p>
          <a:p>
            <a:pPr algn="just"/>
            <a:r>
              <a:rPr lang="hr-BA" dirty="0" smtClean="0"/>
              <a:t>- I </a:t>
            </a:r>
            <a:r>
              <a:rPr lang="hr-BA" dirty="0"/>
              <a:t>ciklus vodi do akademskog zvanja završenog dodiplomskog studija (Bachelor) ili ekvivalenta, stečenog nakon najmanje tri i najviše četiri godine redovnog studija nakon sticanja svjedočanstva o završenoj srednjoj školi, koji se vrednuje sa najmanje 180 odnosno 240 ECTS bodova.</a:t>
            </a:r>
          </a:p>
          <a:p>
            <a:pPr algn="just"/>
            <a:r>
              <a:rPr lang="hr-BA" dirty="0" smtClean="0"/>
              <a:t>- II </a:t>
            </a:r>
            <a:r>
              <a:rPr lang="hr-BA" dirty="0"/>
              <a:t>ciklus vodi do akademskog zvanja magistra ili ekvivalenta, stečenog nakon završenog dodiplomskog studija, traje jednu ili dvije godine, a vrednuje se sa 60 odnosno 120 ECTS bodova, i to tako da u zbiru sa prvim ciklusom nosi 300 ECTS bodova.</a:t>
            </a:r>
          </a:p>
          <a:p>
            <a:endParaRPr lang="hr-B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271937"/>
            <a:ext cx="145125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9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322697"/>
            <a:ext cx="8596668" cy="699768"/>
          </a:xfrm>
        </p:spPr>
        <p:txBody>
          <a:bodyPr>
            <a:normAutofit/>
          </a:bodyPr>
          <a:lstStyle/>
          <a:p>
            <a:r>
              <a:rPr lang="hr-BA" sz="1800" dirty="0"/>
              <a:t>IZVJEŠTAJ O SISTEMATSKIM, PREVENTIVNIM I PERIODIČNIM ZDRAVSTVENIM PREGLEDIMA STANOVNIŠTVA U PRIMARNOJ ZDRAVSTVENOJ ZAŠTITI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2" y="1022465"/>
            <a:ext cx="4393432" cy="56090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068" y="839585"/>
            <a:ext cx="4527980" cy="44057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2751" y="96030"/>
            <a:ext cx="1451250" cy="22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9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2672695" cy="1278465"/>
          </a:xfrm>
        </p:spPr>
        <p:txBody>
          <a:bodyPr>
            <a:normAutofit/>
          </a:bodyPr>
          <a:lstStyle/>
          <a:p>
            <a:r>
              <a:rPr lang="hr-BA" sz="1800" dirty="0"/>
              <a:t>IZVJEŠTAJ O RADU SPECIJALISTIČKO-KONSULTATIVNIH SLUŽBI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0690" y="623455"/>
            <a:ext cx="7505586" cy="53367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915560"/>
            <a:ext cx="1575000" cy="2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4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339502" cy="396240"/>
          </a:xfrm>
        </p:spPr>
        <p:txBody>
          <a:bodyPr>
            <a:normAutofit/>
          </a:bodyPr>
          <a:lstStyle/>
          <a:p>
            <a:r>
              <a:rPr lang="hr-BA" sz="1800" dirty="0"/>
              <a:t>IZVJEŠTAJ O RADU BOLNIČKIH ZDRAVSTVENIH  USTANOVA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7479" y="1197033"/>
            <a:ext cx="4540564" cy="454090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89524" y="1197033"/>
            <a:ext cx="4927311" cy="52099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5725" y="341353"/>
            <a:ext cx="1463167" cy="268247"/>
          </a:xfrm>
          <a:prstGeom prst="rect">
            <a:avLst/>
          </a:prstGeom>
        </p:spPr>
      </p:pic>
      <p:sp>
        <p:nvSpPr>
          <p:cNvPr id="8" name="Text Placeholder 3"/>
          <p:cNvSpPr txBox="1">
            <a:spLocks/>
          </p:cNvSpPr>
          <p:nvPr/>
        </p:nvSpPr>
        <p:spPr>
          <a:xfrm>
            <a:off x="467479" y="5929131"/>
            <a:ext cx="4540564" cy="7251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-HR" sz="1100" dirty="0" smtClean="0">
                <a:latin typeface="Arial" panose="020B0604020202020204" pitchFamily="34" charset="0"/>
              </a:rPr>
              <a:t>-Broj hiruških operacionih sala</a:t>
            </a:r>
          </a:p>
          <a:p>
            <a:pPr marL="0" indent="0">
              <a:buNone/>
            </a:pPr>
            <a:r>
              <a:rPr lang="hr-HR" sz="1100" dirty="0">
                <a:latin typeface="Arial" panose="020B0604020202020204" pitchFamily="34" charset="0"/>
              </a:rPr>
              <a:t>-</a:t>
            </a:r>
            <a:r>
              <a:rPr lang="hr-HR" sz="1100" dirty="0" smtClean="0">
                <a:latin typeface="Arial" panose="020B0604020202020204" pitchFamily="34" charset="0"/>
              </a:rPr>
              <a:t>Broj postelja intenzivne njege</a:t>
            </a:r>
          </a:p>
          <a:p>
            <a:pPr marL="0" indent="0">
              <a:buNone/>
            </a:pPr>
            <a:r>
              <a:rPr lang="hr-HR" sz="1100" dirty="0" smtClean="0">
                <a:latin typeface="Arial" panose="020B0604020202020204" pitchFamily="34" charset="0"/>
              </a:rPr>
              <a:t>-Broj hiruških operacija- od toga ambulantnih </a:t>
            </a:r>
          </a:p>
          <a:p>
            <a:pPr marL="0" indent="0">
              <a:buNone/>
            </a:pPr>
            <a:endParaRPr lang="hr-HR" dirty="0" smtClean="0">
              <a:latin typeface="Arial" panose="020B0604020202020204" pitchFamily="34" charset="0"/>
            </a:endParaRP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07489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280</TotalTime>
  <Words>1074</Words>
  <Application>Microsoft Office PowerPoint</Application>
  <PresentationFormat>Widescreen</PresentationFormat>
  <Paragraphs>81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Calibri</vt:lpstr>
      <vt:lpstr>Trebuchet MS</vt:lpstr>
      <vt:lpstr>Wingdings 3</vt:lpstr>
      <vt:lpstr>Facet</vt:lpstr>
      <vt:lpstr>Zbirni izvještajni obrasci</vt:lpstr>
      <vt:lpstr>IZVJEŠTAJ O ORGANIZACIONOJ STRUKTURI, KADROVIMA I MEDICINSKOJ OPREMI USTANOVE </vt:lpstr>
      <vt:lpstr>PowerPoint Presentation</vt:lpstr>
      <vt:lpstr>PowerPoint Presentation</vt:lpstr>
      <vt:lpstr>PowerPoint Presentation</vt:lpstr>
      <vt:lpstr>IZVJEŠTAJ O RADU SLUŽBE PORODIČNE MEDICINE</vt:lpstr>
      <vt:lpstr>IZVJEŠTAJ O SISTEMATSKIM, PREVENTIVNIM I PERIODIČNIM ZDRAVSTVENIM PREGLEDIMA STANOVNIŠTVA U PRIMARNOJ ZDRAVSTVENOJ ZAŠTITI</vt:lpstr>
      <vt:lpstr>IZVJEŠTAJ O RADU SPECIJALISTIČKO-KONSULTATIVNIH SLUŽBI</vt:lpstr>
      <vt:lpstr>IZVJEŠTAJ O RADU BOLNIČKIH ZDRAVSTVENIH  USTANOVA</vt:lpstr>
      <vt:lpstr>IZVJEŠTAJ O IZVRŠENIM OBDUKCIJAMA U BOLNIČKIM ZDRAVSTVENIM USTANOVAMA</vt:lpstr>
      <vt:lpstr>IZVJEŠTAJ O RADU SLUŽBE ZA ZAŠTITU ZDRAVLJA USTA I ZUBA</vt:lpstr>
      <vt:lpstr>PowerPoint Presentation</vt:lpstr>
      <vt:lpstr>PowerPoint Presentation</vt:lpstr>
      <vt:lpstr>IZVJEŠTAJ O RADU SLUŽBE ZA MEDICINU RADA</vt:lpstr>
      <vt:lpstr>IZVJEŠTAJ O RADU SLUŽBE ZAŠTITE ZDRAVLJA PREDŠKOLSKE DJECE</vt:lpstr>
      <vt:lpstr>PowerPoint Presentation</vt:lpstr>
      <vt:lpstr>IZVJEŠTAJ O RADU SLUŽBE ZAŠTITE ZDRAVLJA ŠKOLSKE DJECE</vt:lpstr>
      <vt:lpstr>IZVJEŠTAJ O IZVRŠENIM SISTEMATSKIM PREGLEDIMA PREDŠKOLSKE I ŠKOLSKE  DJECE</vt:lpstr>
      <vt:lpstr>IZVJEŠTAJ O RADU SLUŽBE ZA  ZAŠTITU REPRODUKTIVNOG ZDRAVLJA ŽENA</vt:lpstr>
      <vt:lpstr>IZVJEŠTAJ O PROVOĐENJU PREVENTIVNIH PREGLEDA ŽENA </vt:lpstr>
      <vt:lpstr>IZVJEŠTAJ O RADU SLUŽBE ZA PLUĆNE BOLESTI I TUBERKULOZU</vt:lpstr>
      <vt:lpstr>IZVJEŠTAJ O RADU CENTRA ZA MENTALNO ZDRAVLJE U ZAJEDNICI</vt:lpstr>
      <vt:lpstr>PowerPoint Presentation</vt:lpstr>
      <vt:lpstr>IZVJEŠTAJ O RADU CENTRA ZA FIZIKALNU  REHABILITACIJU</vt:lpstr>
      <vt:lpstr>IZVJEŠTAJ O RADU HIGIJENSKO-EPIDEMIOLOŠKE SLUŽBE</vt:lpstr>
      <vt:lpstr>PowerPoint Presentation</vt:lpstr>
      <vt:lpstr>PowerPoint Presentation</vt:lpstr>
      <vt:lpstr>PowerPoint Presentation</vt:lpstr>
      <vt:lpstr>IZVJEŠTAJ O RADU POLIVALENTNIH PATRONAŽNIH SESTARA</vt:lpstr>
      <vt:lpstr>IZVJEŠTAJ O RADU U HITNOJ MEDICINSKOJ POMOĆI</vt:lpstr>
      <vt:lpstr>IZVJEŠTAJ O RADU SLUŽBE ZA TRANSFUZIJU KRVI</vt:lpstr>
      <vt:lpstr>PowerPoint Presentation</vt:lpstr>
      <vt:lpstr>PowerPoint Presentation</vt:lpstr>
      <vt:lpstr>IZVJEŠTAJ O RADU CENTRA ZA DIJALIZU</vt:lpstr>
      <vt:lpstr>IZVJEŠTAJ O RADU KLINIČKIH LABORATORIJA (VANBOLNIČKE I BOLNIČKE)</vt:lpstr>
      <vt:lpstr>IZVJEŠTAJ O BAKTERIOLOŠKO-PARAZITOLOŠKO-SEROLOŠKOJ LABORATORIJI</vt:lpstr>
      <vt:lpstr>PowerPoint Presentation</vt:lpstr>
      <vt:lpstr>IZVJEŠTAJ O RADU APOTEKA</vt:lpstr>
      <vt:lpstr>IZVJEŠTAJ O ZDRAVSTVENO-HIGIJENSKOJ ISPRAVNOSTI VODE ZA PIĆE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IZVJEŠTAJ O ZDRAVSTVENOJ ISPRAVNOSTI VODE ZA DIJALIZU</vt:lpstr>
      <vt:lpstr>PowerPoint Presentation</vt:lpstr>
      <vt:lpstr>IZVJEŠTAJ O ZDRAVSTVENOJ ISPRAVNOSTI HRANE I PREDMETA OPĆE UPOTREBE </vt:lpstr>
      <vt:lpstr>PowerPoint Presentation</vt:lpstr>
      <vt:lpstr>PowerPoint Presentation</vt:lpstr>
      <vt:lpstr>PowerPoint Presentation</vt:lpstr>
      <vt:lpstr>PowerPoint Presentation</vt:lpstr>
      <vt:lpstr>IZVJEŠTAJ O ZDRAVSTVENIM USLUGAMA SLUŽBI ZA RADIOLOGIJU</vt:lpstr>
      <vt:lpstr>IZVJEŠTAJ O BOLESTIMA I STANJIMA UTVRĐENIM U PRIMARNOJ ZDRAVSTVENOJ ZAŠTITI</vt:lpstr>
      <vt:lpstr>PowerPoint Presentation</vt:lpstr>
      <vt:lpstr>IZVJEŠTAJ O BOLESTIMA I STANJIMA  UTVRĐENIM U SLUŽBI  ZAŠTITE REPRODUKTIVNOG ZDRAVLJA ŽENA</vt:lpstr>
      <vt:lpstr>IZVJEŠTAJ O BOLESTIMA, STANJIMA I POVREDAMA UTVRĐENIM  U  BOLNIČKIM ZDRAVSTVENIM  USTANOVAMA</vt:lpstr>
      <vt:lpstr>Pitanja i komentari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s.tukulija@zzjzfbih.ba</dc:creator>
  <cp:lastModifiedBy>Windows User</cp:lastModifiedBy>
  <cp:revision>27</cp:revision>
  <cp:lastPrinted>2018-11-23T14:04:04Z</cp:lastPrinted>
  <dcterms:created xsi:type="dcterms:W3CDTF">2018-11-21T12:42:43Z</dcterms:created>
  <dcterms:modified xsi:type="dcterms:W3CDTF">2018-11-27T13:44:38Z</dcterms:modified>
</cp:coreProperties>
</file>