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005" r:id="rId1"/>
  </p:sldMasterIdLst>
  <p:handoutMasterIdLst>
    <p:handoutMasterId r:id="rId60"/>
  </p:handout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6" r:id="rId19"/>
    <p:sldId id="275" r:id="rId20"/>
    <p:sldId id="277" r:id="rId21"/>
    <p:sldId id="278" r:id="rId22"/>
    <p:sldId id="320" r:id="rId23"/>
    <p:sldId id="321" r:id="rId24"/>
    <p:sldId id="281" r:id="rId25"/>
    <p:sldId id="282" r:id="rId26"/>
    <p:sldId id="283" r:id="rId27"/>
    <p:sldId id="284" r:id="rId28"/>
    <p:sldId id="286" r:id="rId29"/>
    <p:sldId id="287" r:id="rId30"/>
    <p:sldId id="288" r:id="rId31"/>
    <p:sldId id="289" r:id="rId32"/>
    <p:sldId id="290" r:id="rId33"/>
    <p:sldId id="292" r:id="rId34"/>
    <p:sldId id="293" r:id="rId35"/>
    <p:sldId id="295" r:id="rId36"/>
    <p:sldId id="296" r:id="rId37"/>
    <p:sldId id="297" r:id="rId38"/>
    <p:sldId id="302" r:id="rId39"/>
    <p:sldId id="303" r:id="rId40"/>
    <p:sldId id="322" r:id="rId41"/>
    <p:sldId id="323" r:id="rId42"/>
    <p:sldId id="324" r:id="rId43"/>
    <p:sldId id="325" r:id="rId44"/>
    <p:sldId id="326" r:id="rId45"/>
    <p:sldId id="327" r:id="rId46"/>
    <p:sldId id="328" r:id="rId47"/>
    <p:sldId id="329" r:id="rId48"/>
    <p:sldId id="309" r:id="rId49"/>
    <p:sldId id="310" r:id="rId50"/>
    <p:sldId id="311" r:id="rId51"/>
    <p:sldId id="312" r:id="rId52"/>
    <p:sldId id="313" r:id="rId53"/>
    <p:sldId id="314" r:id="rId54"/>
    <p:sldId id="315" r:id="rId55"/>
    <p:sldId id="316" r:id="rId56"/>
    <p:sldId id="317" r:id="rId57"/>
    <p:sldId id="318" r:id="rId58"/>
    <p:sldId id="319" r:id="rId59"/>
  </p:sldIdLst>
  <p:sldSz cx="12192000" cy="6858000"/>
  <p:notesSz cx="7053263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26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7072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5217" y="0"/>
            <a:ext cx="3056414" cy="467072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fld id="{E1A6142D-C524-43F7-B349-E0442DF4A03C}" type="datetimeFigureOut">
              <a:rPr lang="en-US" smtClean="0"/>
              <a:t>11/27/2018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56414" cy="467071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5217" y="8842030"/>
            <a:ext cx="3056414" cy="467071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EACC7F16-3E86-467E-BAC4-FB3F4F92C4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1635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390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454652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25688655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0209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74337793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223735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96697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431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4515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8527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3952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11/27/2018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647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11/27/2018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1257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11/27/2018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1876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077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11/27/2018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526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11/27/2018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68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6" r:id="rId1"/>
    <p:sldLayoutId id="2147484007" r:id="rId2"/>
    <p:sldLayoutId id="2147484008" r:id="rId3"/>
    <p:sldLayoutId id="2147484009" r:id="rId4"/>
    <p:sldLayoutId id="2147484010" r:id="rId5"/>
    <p:sldLayoutId id="2147484011" r:id="rId6"/>
    <p:sldLayoutId id="2147484012" r:id="rId7"/>
    <p:sldLayoutId id="2147484013" r:id="rId8"/>
    <p:sldLayoutId id="2147484014" r:id="rId9"/>
    <p:sldLayoutId id="2147484015" r:id="rId10"/>
    <p:sldLayoutId id="2147484016" r:id="rId11"/>
    <p:sldLayoutId id="2147484017" r:id="rId12"/>
    <p:sldLayoutId id="2147484018" r:id="rId13"/>
    <p:sldLayoutId id="2147484019" r:id="rId14"/>
    <p:sldLayoutId id="2147484020" r:id="rId15"/>
    <p:sldLayoutId id="2147484021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8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emf"/><Relationship Id="rId2" Type="http://schemas.openxmlformats.org/officeDocument/2006/relationships/image" Target="../media/image68.emf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emf"/><Relationship Id="rId2" Type="http://schemas.openxmlformats.org/officeDocument/2006/relationships/image" Target="../media/image70.emf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72.emf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emf"/><Relationship Id="rId2" Type="http://schemas.openxmlformats.org/officeDocument/2006/relationships/image" Target="../media/image74.emf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emf"/><Relationship Id="rId2" Type="http://schemas.openxmlformats.org/officeDocument/2006/relationships/image" Target="../media/image76.emf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8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emf"/><Relationship Id="rId2" Type="http://schemas.openxmlformats.org/officeDocument/2006/relationships/image" Target="../media/image87.emf"/><Relationship Id="rId1" Type="http://schemas.openxmlformats.org/officeDocument/2006/relationships/slideLayout" Target="../slideLayouts/slideLayout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emf"/><Relationship Id="rId2" Type="http://schemas.openxmlformats.org/officeDocument/2006/relationships/image" Target="../media/image89.em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emf"/><Relationship Id="rId2" Type="http://schemas.openxmlformats.org/officeDocument/2006/relationships/image" Target="../media/image91.emf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emf"/><Relationship Id="rId2" Type="http://schemas.openxmlformats.org/officeDocument/2006/relationships/image" Target="../media/image93.emf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emf"/><Relationship Id="rId2" Type="http://schemas.openxmlformats.org/officeDocument/2006/relationships/image" Target="../media/image95.emf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emf"/><Relationship Id="rId2" Type="http://schemas.openxmlformats.org/officeDocument/2006/relationships/image" Target="../media/image97.emf"/><Relationship Id="rId1" Type="http://schemas.openxmlformats.org/officeDocument/2006/relationships/slideLayout" Target="../slideLayouts/slideLayout8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emf"/><Relationship Id="rId2" Type="http://schemas.openxmlformats.org/officeDocument/2006/relationships/image" Target="../media/image99.emf"/><Relationship Id="rId1" Type="http://schemas.openxmlformats.org/officeDocument/2006/relationships/slideLayout" Target="../slideLayouts/slideLayout8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em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emf"/><Relationship Id="rId2" Type="http://schemas.openxmlformats.org/officeDocument/2006/relationships/image" Target="../media/image102.emf"/><Relationship Id="rId1" Type="http://schemas.openxmlformats.org/officeDocument/2006/relationships/slideLayout" Target="../slideLayouts/slideLayout8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emf"/><Relationship Id="rId2" Type="http://schemas.openxmlformats.org/officeDocument/2006/relationships/image" Target="../media/image104.emf"/><Relationship Id="rId1" Type="http://schemas.openxmlformats.org/officeDocument/2006/relationships/slideLayout" Target="../slideLayouts/slideLayout8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6" y="2404534"/>
            <a:ext cx="8759563" cy="881874"/>
          </a:xfrm>
        </p:spPr>
        <p:txBody>
          <a:bodyPr/>
          <a:lstStyle/>
          <a:p>
            <a:r>
              <a:rPr lang="hr-BA" dirty="0" smtClean="0"/>
              <a:t>Zbirni izvještajni obrasci</a:t>
            </a:r>
            <a:endParaRPr lang="hr-B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hr-BA" b="1" dirty="0" smtClean="0"/>
              <a:t>Mr.sci.dr Šeila Cilović Lagarija, spec. socijalne medicine</a:t>
            </a:r>
          </a:p>
          <a:p>
            <a:pPr algn="l"/>
            <a:r>
              <a:rPr lang="hr-BA" b="1" dirty="0" smtClean="0"/>
              <a:t>Sanela Tukulija BSC IT</a:t>
            </a:r>
            <a:endParaRPr lang="hr-BA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3921" y="208351"/>
            <a:ext cx="4919898" cy="5060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3126" y="208351"/>
            <a:ext cx="3401863" cy="1743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178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304462" cy="1278466"/>
          </a:xfrm>
        </p:spPr>
        <p:txBody>
          <a:bodyPr>
            <a:normAutofit/>
          </a:bodyPr>
          <a:lstStyle/>
          <a:p>
            <a:r>
              <a:rPr lang="hr-BA" sz="1800" dirty="0"/>
              <a:t>IZVJEŠTAJ O IZVRŠENIM OBDUKCIJAMA U BOLNIČKIM ZDRAVSTVENIM USTANOVAMA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42470" y="615142"/>
            <a:ext cx="6864958" cy="5248416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304462" cy="2584449"/>
          </a:xfrm>
        </p:spPr>
        <p:txBody>
          <a:bodyPr>
            <a:normAutofit lnSpcReduction="10000"/>
          </a:bodyPr>
          <a:lstStyle/>
          <a:p>
            <a:r>
              <a:rPr lang="hr-BA" dirty="0" smtClean="0"/>
              <a:t>-Prirodna smrt</a:t>
            </a:r>
          </a:p>
          <a:p>
            <a:r>
              <a:rPr lang="hr-BA" dirty="0" smtClean="0"/>
              <a:t>-Nasilna smrt</a:t>
            </a:r>
          </a:p>
          <a:p>
            <a:r>
              <a:rPr lang="hr-BA" dirty="0" smtClean="0"/>
              <a:t>-Smrt nastupila tokom dijagnostičkog ili terapijskog zahvat</a:t>
            </a:r>
          </a:p>
          <a:p>
            <a:r>
              <a:rPr lang="hr-BA" dirty="0" smtClean="0"/>
              <a:t>-Smrt nastupila u roku od 24 časa od prijema lica u zdravstvenu ustanovu</a:t>
            </a:r>
          </a:p>
          <a:p>
            <a:r>
              <a:rPr lang="hr-BA" dirty="0" smtClean="0"/>
              <a:t>-Ako je lice učestvovalo u kliničkom ispitivanju lijeka ili medicinskog proizvoda, odnosno drugom naučnom ispitivanju u zdravstvenoj ustanovi</a:t>
            </a:r>
          </a:p>
          <a:p>
            <a:endParaRPr lang="hr-B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34" y="929914"/>
            <a:ext cx="1462500" cy="22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422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1800" dirty="0"/>
              <a:t>IZVJEŠTAJ O RADU SLUŽBE ZA ZAŠTITU ZDRAVLJA USTA I ZUBA</a:t>
            </a:r>
            <a:endParaRPr lang="hr-BA" sz="18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57074" y="514350"/>
            <a:ext cx="4319682" cy="6089815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1559541"/>
          </a:xfrm>
        </p:spPr>
        <p:txBody>
          <a:bodyPr/>
          <a:lstStyle/>
          <a:p>
            <a:r>
              <a:rPr lang="hr-BA" dirty="0" smtClean="0"/>
              <a:t>-Posjete i izvršeni radovi u stomatološkoj djelatnosti po specijalnostima i kod stomatologa opšte prakse</a:t>
            </a:r>
          </a:p>
          <a:p>
            <a:r>
              <a:rPr lang="hr-BA" dirty="0" smtClean="0"/>
              <a:t>-Dentalni status pri prvom pregledu</a:t>
            </a:r>
          </a:p>
          <a:p>
            <a:r>
              <a:rPr lang="hr-BA" dirty="0"/>
              <a:t>d</a:t>
            </a:r>
            <a:r>
              <a:rPr lang="hr-BA" dirty="0" smtClean="0"/>
              <a:t>jece sa 6, 12, 18, odrasli 35-44 i 65+</a:t>
            </a:r>
          </a:p>
          <a:p>
            <a:endParaRPr lang="hr-B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874" y="1385270"/>
            <a:ext cx="1462500" cy="22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426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67969" y="482138"/>
            <a:ext cx="4014885" cy="5559887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626681" y="482138"/>
            <a:ext cx="4455342" cy="5559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881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93687" y="631769"/>
            <a:ext cx="8268010" cy="5027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495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1800" dirty="0"/>
              <a:t>IZVJEŠTAJ O RADU SLUŽBE ZA MEDICINU RADA</a:t>
            </a:r>
            <a:endParaRPr lang="hr-BA" sz="18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96692" y="323157"/>
            <a:ext cx="4170064" cy="6260736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412528" cy="2584449"/>
          </a:xfrm>
        </p:spPr>
        <p:txBody>
          <a:bodyPr>
            <a:normAutofit fontScale="77500" lnSpcReduction="20000"/>
          </a:bodyPr>
          <a:lstStyle/>
          <a:p>
            <a:r>
              <a:rPr lang="hr-BA" dirty="0" smtClean="0"/>
              <a:t>U </a:t>
            </a:r>
            <a:r>
              <a:rPr lang="hr-BA" dirty="0"/>
              <a:t>skladu sa Okvirnim zakonom o visokom obrazovanju u BiH (Sl. Novine BiH, broj 59/07) ciklusi se odnose na:</a:t>
            </a:r>
          </a:p>
          <a:p>
            <a:r>
              <a:rPr lang="hr-BA" dirty="0" smtClean="0"/>
              <a:t>- I </a:t>
            </a:r>
            <a:r>
              <a:rPr lang="hr-BA" dirty="0"/>
              <a:t>ciklus vodi do akademskog zvanja završenog dodiplomskog studija (Bachelor) ili ekvivalenta, stečenog nakon najmanje tri i najviše četiri godine redovnog studija nakon sticanja svjedočanstva o završenoj srednjoj školi, koji se vrednuje sa najmanje 180 odnosno 240 ECTS bodova.</a:t>
            </a:r>
          </a:p>
          <a:p>
            <a:r>
              <a:rPr lang="hr-BA" dirty="0" smtClean="0"/>
              <a:t>- II </a:t>
            </a:r>
            <a:r>
              <a:rPr lang="hr-BA" dirty="0"/>
              <a:t>ciklus vodi do akademskog zvanja magistra ili ekvivalenta, stečenog nakon završenog dodiplomskog studija, traje jednu ili dvije godine, a vrednuje se sa 60 odnosno 120 ECTS bodova, i to tako da u zbiru sa prvim ciklusom nosi 300 ECTS bodova.</a:t>
            </a:r>
          </a:p>
          <a:p>
            <a:endParaRPr lang="hr-B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34" y="1271937"/>
            <a:ext cx="1462500" cy="22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741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BA" sz="1800" dirty="0"/>
              <a:t>IZVJEŠTAJ O RADU SLUŽBE ZAŠTITE ZDRAVLJA PREDŠKOLSKE DJECE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19898" y="235968"/>
            <a:ext cx="3665913" cy="6461406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70"/>
            <a:ext cx="3854528" cy="1296990"/>
          </a:xfrm>
        </p:spPr>
        <p:txBody>
          <a:bodyPr/>
          <a:lstStyle/>
          <a:p>
            <a:pPr marL="285750" indent="-285750">
              <a:buFontTx/>
              <a:buChar char="-"/>
            </a:pPr>
            <a:r>
              <a:rPr lang="hr-BA" dirty="0" smtClean="0"/>
              <a:t>Godišnji izvještaj praćenja ranog rasta i razvoja djece 0-3</a:t>
            </a:r>
          </a:p>
          <a:p>
            <a:pPr marL="285750" indent="-285750">
              <a:buFontTx/>
              <a:buChar char="-"/>
            </a:pPr>
            <a:r>
              <a:rPr lang="hr-BA" dirty="0"/>
              <a:t>Godišnji izvještaj </a:t>
            </a:r>
            <a:r>
              <a:rPr lang="hr-BA" dirty="0" smtClean="0"/>
              <a:t>praćenja ranog </a:t>
            </a:r>
            <a:r>
              <a:rPr lang="hr-BA" dirty="0"/>
              <a:t>rasta i razvoja </a:t>
            </a:r>
            <a:r>
              <a:rPr lang="hr-BA" dirty="0" smtClean="0"/>
              <a:t>djece 3-6</a:t>
            </a:r>
            <a:endParaRPr lang="hr-BA" dirty="0"/>
          </a:p>
          <a:p>
            <a:pPr marL="285750" indent="-285750">
              <a:buFontTx/>
              <a:buChar char="-"/>
            </a:pPr>
            <a:endParaRPr lang="hr-B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34" y="1046291"/>
            <a:ext cx="1462500" cy="22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340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78605" y="734775"/>
            <a:ext cx="5573308" cy="4124740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045488" y="734775"/>
            <a:ext cx="5907175" cy="491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481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BA" sz="1800" dirty="0"/>
              <a:t>IZVJEŠTAJ O RADU SLUŽBE ZAŠTITE ZDRAVLJA ŠKOLSKE DJECE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73539" y="199372"/>
            <a:ext cx="4361654" cy="6308165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73529"/>
          </a:xfrm>
        </p:spPr>
        <p:txBody>
          <a:bodyPr/>
          <a:lstStyle/>
          <a:p>
            <a:pPr marL="285750" indent="-285750">
              <a:buFontTx/>
              <a:buChar char="-"/>
            </a:pPr>
            <a:r>
              <a:rPr lang="hr-BA" dirty="0" smtClean="0"/>
              <a:t>Sistematski pregledi djece</a:t>
            </a:r>
          </a:p>
          <a:p>
            <a:pPr marL="285750" indent="-285750">
              <a:buFontTx/>
              <a:buChar char="-"/>
            </a:pPr>
            <a:endParaRPr lang="hr-B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750" y="1385270"/>
            <a:ext cx="1462500" cy="22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758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9397691" cy="471055"/>
          </a:xfrm>
        </p:spPr>
        <p:txBody>
          <a:bodyPr>
            <a:normAutofit/>
          </a:bodyPr>
          <a:lstStyle/>
          <a:p>
            <a:r>
              <a:rPr lang="hr-BA" sz="1800" dirty="0"/>
              <a:t>IZVJEŠTAJ O IZVRŠENIM SISTEMATSKIM PREGLEDIMA PREDŠKOLSKE I ŠKOLSKE  DJECE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47327" y="1046106"/>
            <a:ext cx="3998004" cy="5762771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402232" y="1080655"/>
            <a:ext cx="4282183" cy="57282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2504" y="279172"/>
            <a:ext cx="1462500" cy="215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035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BA" sz="1800" dirty="0"/>
              <a:t>IZVJEŠTAJ O RADU SLUŽBE ZA  ZAŠTITU REPRODUKTIVNOG ZDRAVLJA ŽENA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70764" y="95164"/>
            <a:ext cx="4414058" cy="6551712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r-BA" dirty="0"/>
              <a:t>U skladu sa Okvirnim zakonom o visokom obrazovanju u BiH (Sl. Novine BiH, broj 59/07) ciklusi se odnose na:</a:t>
            </a:r>
          </a:p>
          <a:p>
            <a:r>
              <a:rPr lang="hr-BA" dirty="0"/>
              <a:t>- I ciklus vodi do akademskog zvanja završenog dodiplomskog studija (Bachelor) ili ekvivalenta, stečenog nakon najmanje tri i najviše četiri godine redovnog studija nakon sticanja svjedočanstva o završenoj srednjoj školi, koji se vrednuje sa najmanje 180 odnosno 240 ECTS bodova.</a:t>
            </a:r>
          </a:p>
          <a:p>
            <a:r>
              <a:rPr lang="hr-BA" dirty="0"/>
              <a:t>- II ciklus vodi do akademskog zvanja magistra ili ekvivalenta, stečenog nakon završenog dodiplomskog studija, traje jednu ili dvije godine, a vrednuje se sa 60 odnosno 120 ECTS bodova, i to tako da u zbiru sa prvim ciklusom nosi 300 ECTS bodova.</a:t>
            </a:r>
          </a:p>
          <a:p>
            <a:endParaRPr lang="hr-B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34" y="1271937"/>
            <a:ext cx="1462500" cy="22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1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BA" dirty="0"/>
              <a:t>IZVJEŠTAJ O ORGANIZACIONOJ STRUKTURI, KADROVIMA I MEDICINSKOJ OPREMI USTANOVE 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93575" y="514350"/>
            <a:ext cx="4041865" cy="61245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833" y="989214"/>
            <a:ext cx="1462500" cy="226667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/>
          </a:bodyPr>
          <a:lstStyle/>
          <a:p>
            <a:r>
              <a:rPr lang="hr-HR" dirty="0" smtClean="0">
                <a:latin typeface="Arial" panose="020B0604020202020204" pitchFamily="34" charset="0"/>
              </a:rPr>
              <a:t>-</a:t>
            </a:r>
            <a:r>
              <a:rPr lang="hr-HR" b="1" dirty="0" smtClean="0">
                <a:latin typeface="Arial" panose="020B0604020202020204" pitchFamily="34" charset="0"/>
              </a:rPr>
              <a:t>Puno </a:t>
            </a:r>
            <a:r>
              <a:rPr lang="hr-HR" b="1" dirty="0">
                <a:latin typeface="Arial" panose="020B0604020202020204" pitchFamily="34" charset="0"/>
              </a:rPr>
              <a:t>radno vrijeme	</a:t>
            </a:r>
            <a:r>
              <a:rPr lang="hr-HR" dirty="0">
                <a:latin typeface="Arial" panose="020B0604020202020204" pitchFamily="34" charset="0"/>
              </a:rPr>
              <a:t>Radno vrijeme zaposlenika koje traje najduže 37,5 sati sedmično</a:t>
            </a:r>
            <a:r>
              <a:rPr lang="hr-HR" b="1" dirty="0">
                <a:latin typeface="Arial" panose="020B0604020202020204" pitchFamily="34" charset="0"/>
              </a:rPr>
              <a:t>	</a:t>
            </a:r>
          </a:p>
          <a:p>
            <a:r>
              <a:rPr lang="hr-HR" b="1" dirty="0" smtClean="0">
                <a:latin typeface="Arial" panose="020B0604020202020204" pitchFamily="34" charset="0"/>
              </a:rPr>
              <a:t>-Nepuno </a:t>
            </a:r>
            <a:r>
              <a:rPr lang="hr-HR" b="1" dirty="0">
                <a:latin typeface="Arial" panose="020B0604020202020204" pitchFamily="34" charset="0"/>
              </a:rPr>
              <a:t>radno vrijeme	</a:t>
            </a:r>
            <a:r>
              <a:rPr lang="hr-HR" dirty="0">
                <a:latin typeface="Arial" panose="020B0604020202020204" pitchFamily="34" charset="0"/>
              </a:rPr>
              <a:t>Radno vrijeme zaposlenika koje traje manje od 37,5 sati sedmično. Zaposlenik može zaključiti više ugovora kako bi na taj način ostvario puno radno vrijeme	</a:t>
            </a:r>
            <a:endParaRPr lang="hr-HR" dirty="0" smtClean="0">
              <a:latin typeface="Arial" panose="020B0604020202020204" pitchFamily="34" charset="0"/>
            </a:endParaRPr>
          </a:p>
          <a:p>
            <a:r>
              <a:rPr lang="hr-BA" dirty="0" smtClean="0"/>
              <a:t>- P</a:t>
            </a:r>
            <a:r>
              <a:rPr lang="en-US" dirty="0" err="1" smtClean="0"/>
              <a:t>ravilnik</a:t>
            </a:r>
            <a:r>
              <a:rPr lang="en-US" dirty="0" smtClean="0"/>
              <a:t> o </a:t>
            </a:r>
            <a:r>
              <a:rPr lang="en-US" dirty="0" err="1" smtClean="0"/>
              <a:t>specijalizacijama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subspecijalizacijama</a:t>
            </a:r>
            <a:r>
              <a:rPr lang="en-US" dirty="0" smtClean="0"/>
              <a:t> </a:t>
            </a:r>
            <a:r>
              <a:rPr lang="en-US" dirty="0" err="1" smtClean="0"/>
              <a:t>doktora</a:t>
            </a:r>
            <a:r>
              <a:rPr lang="en-US" dirty="0" smtClean="0"/>
              <a:t> medicine, </a:t>
            </a:r>
            <a:r>
              <a:rPr lang="en-US" dirty="0" err="1" smtClean="0"/>
              <a:t>doktora</a:t>
            </a:r>
            <a:r>
              <a:rPr lang="en-US" dirty="0" smtClean="0"/>
              <a:t> </a:t>
            </a:r>
            <a:r>
              <a:rPr lang="en-US" dirty="0" err="1" smtClean="0"/>
              <a:t>stomatologije</a:t>
            </a:r>
            <a:r>
              <a:rPr lang="en-US" dirty="0" smtClean="0"/>
              <a:t>, </a:t>
            </a:r>
            <a:r>
              <a:rPr lang="en-US" dirty="0" err="1" smtClean="0"/>
              <a:t>magistara</a:t>
            </a:r>
            <a:r>
              <a:rPr lang="en-US" dirty="0" smtClean="0"/>
              <a:t> </a:t>
            </a:r>
            <a:r>
              <a:rPr lang="en-US" dirty="0" err="1" smtClean="0"/>
              <a:t>farmacije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inžinjera</a:t>
            </a:r>
            <a:r>
              <a:rPr lang="en-US" dirty="0" smtClean="0"/>
              <a:t> </a:t>
            </a:r>
            <a:r>
              <a:rPr lang="en-US" dirty="0" err="1" smtClean="0"/>
              <a:t>medicinske</a:t>
            </a:r>
            <a:r>
              <a:rPr lang="en-US" dirty="0" smtClean="0"/>
              <a:t> </a:t>
            </a:r>
            <a:r>
              <a:rPr lang="en-US" dirty="0" err="1" smtClean="0"/>
              <a:t>biohemije</a:t>
            </a:r>
            <a:endParaRPr lang="hr-HR" dirty="0" smtClean="0">
              <a:latin typeface="Arial" panose="020B0604020202020204" pitchFamily="34" charset="0"/>
            </a:endParaRPr>
          </a:p>
          <a:p>
            <a:endParaRPr lang="hr-BA" dirty="0"/>
          </a:p>
        </p:txBody>
      </p:sp>
    </p:spTree>
    <p:extLst>
      <p:ext uri="{BB962C8B-B14F-4D97-AF65-F5344CB8AC3E}">
        <p14:creationId xmlns:p14="http://schemas.microsoft.com/office/powerpoint/2010/main" val="3730874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BA" sz="1800" dirty="0"/>
              <a:t>IZVJEŠTAJ O PROVOĐENJU PREVENTIVNIH PREGLEDA ŽENA 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61155" y="148087"/>
            <a:ext cx="4123913" cy="6489357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1052547"/>
          </a:xfrm>
        </p:spPr>
        <p:txBody>
          <a:bodyPr/>
          <a:lstStyle/>
          <a:p>
            <a:r>
              <a:rPr lang="hr-BA" dirty="0" smtClean="0"/>
              <a:t>- Izvještaj o preventivnim pregledima žena</a:t>
            </a:r>
          </a:p>
          <a:p>
            <a:r>
              <a:rPr lang="hr-BA" dirty="0" smtClean="0"/>
              <a:t>- Izvještaj o skrininzima na rak grlića maternice i dojke</a:t>
            </a:r>
            <a:endParaRPr lang="hr-B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34" y="1212546"/>
            <a:ext cx="1462500" cy="22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557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BA" sz="1800" dirty="0" smtClean="0"/>
              <a:t>IZVJEŠTAJ O </a:t>
            </a:r>
            <a:r>
              <a:rPr lang="hr-BA" sz="1800" dirty="0"/>
              <a:t>RADU SLUŽBE ZA PLUĆNE BOLESTI I TUBERKULOZU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87885" y="217674"/>
            <a:ext cx="4497184" cy="64375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34" y="1137731"/>
            <a:ext cx="1462500" cy="22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91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1800" dirty="0"/>
              <a:t>IZVJEŠTAJ O RADU CENTRA ZA MENTALNO ZDRAVLJE U ZAJEDNICI</a:t>
            </a:r>
            <a:endParaRPr lang="hr-BA" sz="18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71011" y="217944"/>
            <a:ext cx="3790603" cy="63997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34" y="1113341"/>
            <a:ext cx="1438781" cy="225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197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44189" y="262171"/>
            <a:ext cx="5261956" cy="6430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181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1800" dirty="0"/>
              <a:t>IZVJEŠTAJ O RADU CENTRA ZA FIZIKALNU  REHABILITACIJU</a:t>
            </a:r>
            <a:endParaRPr lang="hr-BA" sz="18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63193" y="198040"/>
            <a:ext cx="4172989" cy="66062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34" y="1498603"/>
            <a:ext cx="1462500" cy="22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438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BA" sz="1800" dirty="0" smtClean="0"/>
              <a:t>IZVJEŠTAJ </a:t>
            </a:r>
            <a:r>
              <a:rPr lang="hr-BA" sz="1800" dirty="0"/>
              <a:t>O RADU HIGIJENSKO-EPIDEMIOLOŠKE SLUŽBE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79076" y="153670"/>
            <a:ext cx="4056611" cy="65363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34" y="1385270"/>
            <a:ext cx="1462500" cy="22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519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55716" y="446998"/>
            <a:ext cx="4048299" cy="6336673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135990" y="446998"/>
            <a:ext cx="4959989" cy="6219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787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77863" y="798022"/>
            <a:ext cx="5691472" cy="5222460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523009" y="798022"/>
            <a:ext cx="3360823" cy="5256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470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20312" y="931026"/>
            <a:ext cx="5677183" cy="511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607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BA" sz="1800" dirty="0"/>
              <a:t>IZVJEŠTAJ O RADU POLIVALENTNIH PATRONAŽNIH SESTARA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70764" y="81179"/>
            <a:ext cx="4206240" cy="65869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34" y="1271937"/>
            <a:ext cx="1462500" cy="22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694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72094" y="268687"/>
            <a:ext cx="3965171" cy="6216421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261955" y="207991"/>
            <a:ext cx="4098175" cy="627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385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BA" sz="1800" dirty="0"/>
              <a:t>IZVJEŠTAJ O RADU U HITNOJ MEDICINSKOJ POMOĆI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73862" y="514350"/>
            <a:ext cx="4294582" cy="6106724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hr-B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34" y="1385270"/>
            <a:ext cx="1462500" cy="22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572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BA" sz="1800" dirty="0"/>
              <a:t>IZVJEŠTAJ O RADU SLUŽBE ZA TRANSFUZIJU KRVI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70743" y="514350"/>
            <a:ext cx="4293601" cy="5527675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hr-BA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34" y="1385270"/>
            <a:ext cx="1665000" cy="22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17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77334" y="1271847"/>
            <a:ext cx="5142228" cy="4769514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028862" y="1446415"/>
            <a:ext cx="5715655" cy="3860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30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9542" y="600026"/>
            <a:ext cx="5356818" cy="544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349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1800" dirty="0"/>
              <a:t>IZVJEŠTAJ O RADU CENTRA ZA DIJALIZU</a:t>
            </a:r>
            <a:endParaRPr lang="hr-BA" sz="18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30781" y="514350"/>
            <a:ext cx="4703429" cy="5944639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hr-BA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34" y="1498603"/>
            <a:ext cx="1462500" cy="22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990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1"/>
            <a:ext cx="8596668" cy="446116"/>
          </a:xfrm>
        </p:spPr>
        <p:txBody>
          <a:bodyPr>
            <a:normAutofit/>
          </a:bodyPr>
          <a:lstStyle/>
          <a:p>
            <a:r>
              <a:rPr lang="hr-BA" sz="1800" dirty="0"/>
              <a:t>IZVJEŠTAJ O RADU KLINIČKIH LABORATORIJA (VANBOLNIČKE I BOLNIČKE)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46415" y="1089088"/>
            <a:ext cx="3258589" cy="5677776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278582" y="1037800"/>
            <a:ext cx="3167149" cy="5772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132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BA" sz="1800" dirty="0"/>
              <a:t>IZVJEŠTAJ O BAKTERIOLOŠKO-PARAZITOLOŠKO-SEROLOŠKOJ LABORATORIJI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03599" y="514350"/>
            <a:ext cx="4775212" cy="5961265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r-BA" dirty="0" smtClean="0"/>
              <a:t>-Tabela 2. Uzorci čovječijeg porijekla prema vrsti mikroorganizama ispitivani bakteriološko-patazitološko-serološkom analizom</a:t>
            </a:r>
          </a:p>
          <a:p>
            <a:r>
              <a:rPr lang="hr-BA" dirty="0" smtClean="0"/>
              <a:t>-Tabela </a:t>
            </a:r>
            <a:r>
              <a:rPr lang="hr-BA" dirty="0"/>
              <a:t>3. Vrste virusa analizirane molekularnom dijagnostikom  i drugim metodama</a:t>
            </a:r>
            <a:endParaRPr lang="hr-B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34" y="1146044"/>
            <a:ext cx="1462500" cy="22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239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52261" y="640080"/>
            <a:ext cx="5205743" cy="6140082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893807" y="671404"/>
            <a:ext cx="3649204" cy="6108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641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BA" sz="1800" dirty="0"/>
              <a:t>IZVJEŠTAJ O RADU APOTEKA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60913" y="615020"/>
            <a:ext cx="4513262" cy="5326335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hr-BA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34" y="1686371"/>
            <a:ext cx="1462500" cy="22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791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BA" sz="1800" dirty="0"/>
              <a:t>IZVJEŠTAJ O ZDRAVSTVENO-HIGIJENSKOJ ISPRAVNOSTI VODE ZA PIĆE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54879" y="514350"/>
            <a:ext cx="4325329" cy="5527675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3071470"/>
          </a:xfrm>
        </p:spPr>
        <p:txBody>
          <a:bodyPr>
            <a:normAutofit fontScale="62500" lnSpcReduction="20000"/>
          </a:bodyPr>
          <a:lstStyle/>
          <a:p>
            <a:r>
              <a:rPr lang="hr-HR" b="1" dirty="0" smtClean="0">
                <a:latin typeface="Arial" panose="020B0604020202020204" pitchFamily="34" charset="0"/>
              </a:rPr>
              <a:t>Mikrobiloška ispravnost vode za piće i hemijsko/fizička ispravnost vode za piće</a:t>
            </a:r>
          </a:p>
          <a:p>
            <a:r>
              <a:rPr lang="hr-HR" dirty="0" smtClean="0">
                <a:latin typeface="Arial" panose="020B0604020202020204" pitchFamily="34" charset="0"/>
              </a:rPr>
              <a:t>Pod </a:t>
            </a:r>
            <a:r>
              <a:rPr lang="hr-HR" b="1" dirty="0">
                <a:latin typeface="Arial" panose="020B0604020202020204" pitchFamily="34" charset="0"/>
              </a:rPr>
              <a:t>„industrijskom proizvodnjom“ </a:t>
            </a:r>
            <a:r>
              <a:rPr lang="hr-HR" dirty="0">
                <a:latin typeface="Arial" panose="020B0604020202020204" pitchFamily="34" charset="0"/>
              </a:rPr>
              <a:t>podrazumijeva se uzimanje uzoraka </a:t>
            </a:r>
            <a:r>
              <a:rPr lang="hr-HR" dirty="0" smtClean="0">
                <a:latin typeface="Arial" panose="020B0604020202020204" pitchFamily="34" charset="0"/>
              </a:rPr>
              <a:t>vode za piće</a:t>
            </a:r>
            <a:r>
              <a:rPr lang="hr-HR" dirty="0" smtClean="0">
                <a:latin typeface="Arial" panose="020B0604020202020204" pitchFamily="34" charset="0"/>
              </a:rPr>
              <a:t> </a:t>
            </a:r>
            <a:r>
              <a:rPr lang="hr-HR" dirty="0">
                <a:latin typeface="Arial" panose="020B0604020202020204" pitchFamily="34" charset="0"/>
              </a:rPr>
              <a:t>iz objekta industrijske proizvodnje u raznim fazama tehnološkog procesa (proizvodnja, prerada, obrada, skladištenje), kao i uzimanje iz skladišta uzoraka gotovih proizvoda pripremljenjih  za distribuciju	</a:t>
            </a:r>
          </a:p>
          <a:p>
            <a:r>
              <a:rPr lang="hr-HR" dirty="0">
                <a:latin typeface="Arial" panose="020B0604020202020204" pitchFamily="34" charset="0"/>
              </a:rPr>
              <a:t>Pod </a:t>
            </a:r>
            <a:r>
              <a:rPr lang="hr-HR" b="1" dirty="0">
                <a:latin typeface="Arial" panose="020B0604020202020204" pitchFamily="34" charset="0"/>
              </a:rPr>
              <a:t>„prometom“</a:t>
            </a:r>
            <a:r>
              <a:rPr lang="hr-HR" dirty="0">
                <a:latin typeface="Arial" panose="020B0604020202020204" pitchFamily="34" charset="0"/>
              </a:rPr>
              <a:t> podrazumijeva se uzimanje </a:t>
            </a:r>
            <a:r>
              <a:rPr lang="hr-HR" dirty="0" smtClean="0">
                <a:latin typeface="Arial" panose="020B0604020202020204" pitchFamily="34" charset="0"/>
              </a:rPr>
              <a:t>uzoraka</a:t>
            </a:r>
            <a:r>
              <a:rPr lang="hr-HR" dirty="0" smtClean="0">
                <a:latin typeface="Arial" panose="020B0604020202020204" pitchFamily="34" charset="0"/>
              </a:rPr>
              <a:t> </a:t>
            </a:r>
            <a:r>
              <a:rPr lang="hr-HR" dirty="0">
                <a:latin typeface="Arial" panose="020B0604020202020204" pitchFamily="34" charset="0"/>
              </a:rPr>
              <a:t>vode za piće </a:t>
            </a:r>
            <a:r>
              <a:rPr lang="hr-HR" dirty="0" smtClean="0">
                <a:latin typeface="Arial" panose="020B0604020202020204" pitchFamily="34" charset="0"/>
              </a:rPr>
              <a:t>iz </a:t>
            </a:r>
            <a:r>
              <a:rPr lang="hr-HR" dirty="0">
                <a:latin typeface="Arial" panose="020B0604020202020204" pitchFamily="34" charset="0"/>
              </a:rPr>
              <a:t>objekata maloprodajne mreže a uključujući distributivne terminale, djelatnosti pripreme i posluživanja hrane, kantine, institucijsko ugostiteljstvo, restorane i druge slične djelatnosti posluživanja hrane, prodavaonice, distributivne centre u supermarketima i veleprodajna mjesta	</a:t>
            </a:r>
          </a:p>
          <a:p>
            <a:r>
              <a:rPr lang="hr-HR" dirty="0">
                <a:latin typeface="Arial" panose="020B0604020202020204" pitchFamily="34" charset="0"/>
              </a:rPr>
              <a:t>Pod </a:t>
            </a:r>
            <a:r>
              <a:rPr lang="hr-HR" b="1" dirty="0">
                <a:latin typeface="Arial" panose="020B0604020202020204" pitchFamily="34" charset="0"/>
              </a:rPr>
              <a:t>„zanatskom proizvodnjom“</a:t>
            </a:r>
            <a:r>
              <a:rPr lang="hr-HR" dirty="0">
                <a:latin typeface="Arial" panose="020B0604020202020204" pitchFamily="34" charset="0"/>
              </a:rPr>
              <a:t> podrazumijeva se uzimanje uzoraka </a:t>
            </a:r>
            <a:r>
              <a:rPr lang="hr-HR" dirty="0">
                <a:latin typeface="Arial" panose="020B0604020202020204" pitchFamily="34" charset="0"/>
              </a:rPr>
              <a:t>uzoraka vode za </a:t>
            </a:r>
            <a:r>
              <a:rPr lang="hr-HR" dirty="0" smtClean="0">
                <a:latin typeface="Arial" panose="020B0604020202020204" pitchFamily="34" charset="0"/>
              </a:rPr>
              <a:t>piće </a:t>
            </a:r>
            <a:r>
              <a:rPr lang="hr-HR" dirty="0">
                <a:latin typeface="Arial" panose="020B0604020202020204" pitchFamily="34" charset="0"/>
              </a:rPr>
              <a:t>iz objekata maloprodaje, ali proizvedenih od individualnih proizvođača ili samostalnih privatnih zanatlija	</a:t>
            </a:r>
          </a:p>
          <a:p>
            <a:r>
              <a:rPr lang="hr-HR" dirty="0">
                <a:latin typeface="Arial" panose="020B0604020202020204" pitchFamily="34" charset="0"/>
              </a:rPr>
              <a:t>Pod </a:t>
            </a:r>
            <a:r>
              <a:rPr lang="hr-HR" b="1" dirty="0">
                <a:latin typeface="Arial" panose="020B0604020202020204" pitchFamily="34" charset="0"/>
              </a:rPr>
              <a:t>„sastavom“</a:t>
            </a:r>
            <a:r>
              <a:rPr lang="hr-HR" dirty="0">
                <a:latin typeface="Arial" panose="020B0604020202020204" pitchFamily="34" charset="0"/>
              </a:rPr>
              <a:t> podrazumijeva se ispitivanje sadržaja osnovnih, hranjivih i zaštitnih sastojaka, te sastojaka navedenih u proizvođačkoj deklaraciji proizvoda, u skladu sa pravilnicima o kvaliteti tih proizvoda koji su regulirani  Zakonom o hrani	</a:t>
            </a:r>
          </a:p>
          <a:p>
            <a:endParaRPr lang="hr-B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34" y="1271937"/>
            <a:ext cx="1462500" cy="22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054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80655" y="182881"/>
            <a:ext cx="4031672" cy="6548272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552902" y="240137"/>
            <a:ext cx="3965171" cy="649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035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6211" y="945565"/>
            <a:ext cx="8671156" cy="4322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79534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7117" y="1014900"/>
            <a:ext cx="8320134" cy="387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28123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8024" y="881150"/>
            <a:ext cx="9329012" cy="4844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48729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22365" y="1130532"/>
            <a:ext cx="7883032" cy="394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50841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5658" y="864523"/>
            <a:ext cx="8342952" cy="474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75278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168" y="1064029"/>
            <a:ext cx="8398961" cy="4189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85903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BA" dirty="0"/>
              <a:t>IZVJEŠTAJ O ZDRAVSTVENOJ ISPRAVNOSTI VODE ZA DIJALIZU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49786" y="185367"/>
            <a:ext cx="3986395" cy="6477893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hr-BA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34" y="1385818"/>
            <a:ext cx="1463167" cy="225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76226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89703" y="70700"/>
            <a:ext cx="4369499" cy="6457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79565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BA" sz="1800" dirty="0"/>
              <a:t>IZVJEŠTAJ O ZDRAVSTVENOJ ISPRAVNOSTI HRANE I PREDMETA OPĆE UPOTREBE 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50525" y="514350"/>
            <a:ext cx="4325448" cy="6077643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pPr lvl="0">
              <a:buClr>
                <a:srgbClr val="5FCBEF"/>
              </a:buClr>
            </a:pPr>
            <a:r>
              <a:rPr lang="hr-HR" sz="9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</a:rPr>
              <a:t>Mikrobiloška ispravnost </a:t>
            </a:r>
            <a:r>
              <a:rPr lang="hr-HR" sz="9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</a:rPr>
              <a:t>hrane i predmeta opće upotrebe </a:t>
            </a:r>
            <a:r>
              <a:rPr lang="hr-HR" sz="9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</a:rPr>
              <a:t>i hemijsko/fizička ispravnost </a:t>
            </a:r>
            <a:r>
              <a:rPr lang="hr-HR" sz="9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</a:rPr>
              <a:t>hrane i predmeta opće upotrebe</a:t>
            </a:r>
            <a:endParaRPr lang="hr-HR" sz="900" b="1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</a:endParaRPr>
          </a:p>
          <a:p>
            <a:pPr lvl="0">
              <a:buClr>
                <a:srgbClr val="5FCBEF"/>
              </a:buClr>
            </a:pPr>
            <a:r>
              <a:rPr lang="hr-HR" sz="9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</a:rPr>
              <a:t>Pod </a:t>
            </a:r>
            <a:r>
              <a:rPr lang="hr-HR" sz="9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</a:rPr>
              <a:t>„industrijskom proizvodnjom“ </a:t>
            </a:r>
            <a:r>
              <a:rPr lang="hr-HR" sz="9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</a:rPr>
              <a:t>podrazumijeva se uzimanje uzoraka hrane i predmeta opće upotrebe iz objekta industrijske proizvodnje u raznim fazama tehnološkog procesa (proizvodnja, prerada, obrada, skladištenje), kao i uzimanje iz skladišta uzoraka gotovih proizvoda pripremljenjih  za distribuciju	</a:t>
            </a:r>
          </a:p>
          <a:p>
            <a:pPr lvl="0">
              <a:buClr>
                <a:srgbClr val="5FCBEF"/>
              </a:buClr>
            </a:pPr>
            <a:r>
              <a:rPr lang="hr-HR" sz="9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</a:rPr>
              <a:t>Pod </a:t>
            </a:r>
            <a:r>
              <a:rPr lang="hr-HR" sz="9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</a:rPr>
              <a:t>„prometom“</a:t>
            </a:r>
            <a:r>
              <a:rPr lang="hr-HR" sz="9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</a:rPr>
              <a:t> podrazumijeva se uzimanje uzoraka hrane i predmeta opšte upotrebe iz objekata maloprodajne mreže a uključujući distributivne terminale, djelatnosti pripreme i posluživanja hrane, kantine, institucijsko ugostiteljstvo, restorane i druge slične djelatnosti posluživanja hrane, prodavaonice, distributivne centre u supermarketima i veleprodajna mjesta	</a:t>
            </a:r>
          </a:p>
          <a:p>
            <a:pPr lvl="0">
              <a:buClr>
                <a:srgbClr val="5FCBEF"/>
              </a:buClr>
            </a:pPr>
            <a:r>
              <a:rPr lang="hr-HR" sz="9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</a:rPr>
              <a:t>Pod </a:t>
            </a:r>
            <a:r>
              <a:rPr lang="hr-HR" sz="9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</a:rPr>
              <a:t>„zanatskom proizvodnjom“</a:t>
            </a:r>
            <a:r>
              <a:rPr lang="hr-HR" sz="9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</a:rPr>
              <a:t> podrazumijeva se uzimanje uzoraka hrane i predmeta opšte upotrebe iz objekata maloprodaje, ali proizvedenih od individualnih proizvođača ili samostalnih privatnih zanatlija	</a:t>
            </a:r>
          </a:p>
          <a:p>
            <a:pPr lvl="0">
              <a:buClr>
                <a:srgbClr val="5FCBEF"/>
              </a:buClr>
            </a:pPr>
            <a:r>
              <a:rPr lang="hr-HR" sz="9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</a:rPr>
              <a:t>Pod </a:t>
            </a:r>
            <a:r>
              <a:rPr lang="hr-HR" sz="9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</a:rPr>
              <a:t>„sastavom“</a:t>
            </a:r>
            <a:r>
              <a:rPr lang="hr-HR" sz="9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</a:rPr>
              <a:t> podrazumijeva se ispitivanje sadržaja osnovnih, hranjivih i zaštitnih sastojaka, te sastojaka navedenih u proizvođačkoj deklaraciji proizvoda, u skladu sa pravilnicima o kvaliteti tih proizvoda koji su regulirani  Zakonom o hrani	</a:t>
            </a:r>
          </a:p>
          <a:p>
            <a:endParaRPr lang="hr-B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34" y="1094209"/>
            <a:ext cx="1284563" cy="19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789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09520" y="349135"/>
            <a:ext cx="4728900" cy="6159731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378626" y="427189"/>
            <a:ext cx="4555083" cy="608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8015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38371" y="263494"/>
            <a:ext cx="3665396" cy="6411626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411586" y="263494"/>
            <a:ext cx="4114799" cy="641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475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82025" y="322664"/>
            <a:ext cx="4295861" cy="5719362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735828" y="289433"/>
            <a:ext cx="4549489" cy="5785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57278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32262" y="312908"/>
            <a:ext cx="4688377" cy="6343072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192051" y="312908"/>
            <a:ext cx="4651570" cy="6343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88714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62474" y="182881"/>
            <a:ext cx="6428616" cy="3466980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403202" y="3649861"/>
            <a:ext cx="5727183" cy="2955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16541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BA" sz="1800" dirty="0"/>
              <a:t>IZVJEŠTAJ O ZDRAVSTVENIM USLUGAMA SLUŽBI ZA RADIOLOGIJU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60913" y="939608"/>
            <a:ext cx="5029180" cy="5211809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r-BA" dirty="0"/>
              <a:t>U skladu sa Okvirnim zakonom o visokom obrazovanju u BiH (Sl. Novine BiH, broj 59/07) ciklusi se odnose na:</a:t>
            </a:r>
          </a:p>
          <a:p>
            <a:r>
              <a:rPr lang="hr-BA" dirty="0"/>
              <a:t>- I ciklus vodi do akademskog zvanja završenog dodiplomskog studija (Bachelor) ili ekvivalenta, stečenog nakon najmanje tri i najviše četiri godine redovnog studija nakon sticanja svjedočanstva o završenoj srednjoj školi, koji se vrednuje sa najmanje 180 odnosno 240 ECTS bodova.</a:t>
            </a:r>
          </a:p>
          <a:p>
            <a:r>
              <a:rPr lang="hr-BA" dirty="0"/>
              <a:t>- II ciklus vodi do akademskog zvanja magistra ili ekvivalenta, stečenog nakon završenog dodiplomskog studija, traje jednu ili dvije godine, a vrednuje se sa 60 odnosno 120 ECTS bodova, i to tako da u zbiru sa prvim ciklusom nosi 300 ECTS bodova.</a:t>
            </a:r>
          </a:p>
          <a:p>
            <a:endParaRPr lang="hr-B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34" y="1152399"/>
            <a:ext cx="1462425" cy="19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16992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2789073" cy="1278466"/>
          </a:xfrm>
        </p:spPr>
        <p:txBody>
          <a:bodyPr>
            <a:normAutofit fontScale="90000"/>
          </a:bodyPr>
          <a:lstStyle/>
          <a:p>
            <a:r>
              <a:rPr lang="hr-BA" dirty="0"/>
              <a:t>IZVJEŠTAJ O BOLESTIMA I STANJIMA UTVRĐENIM U PRIMARNOJ ZDRAVSTVENOJ ZAŠTITI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10992" y="972589"/>
            <a:ext cx="6976780" cy="4505497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2789073" cy="2584449"/>
          </a:xfrm>
        </p:spPr>
        <p:txBody>
          <a:bodyPr>
            <a:normAutofit fontScale="85000" lnSpcReduction="20000"/>
          </a:bodyPr>
          <a:lstStyle/>
          <a:p>
            <a:r>
              <a:rPr lang="hr-BA" dirty="0"/>
              <a:t>Napomena:</a:t>
            </a:r>
          </a:p>
          <a:p>
            <a:r>
              <a:rPr lang="hr-BA" dirty="0"/>
              <a:t>Zdravstvene ustanove u kojima se popunjava Dnevni izvještaj o bolestima i stanjima utvrđenim u primarnoj zdravstvenoj zaštiti Tabela 1 A. dužne su istu dostaviti kantonalnim zavodima.</a:t>
            </a:r>
          </a:p>
          <a:p>
            <a:r>
              <a:rPr lang="hr-BA" dirty="0"/>
              <a:t>Kantonalni zavodi za javno zdravstvo koji sumiraju godišnji izvještaj za nivo kantona dužni su pored Tabele 1, dostaviti i Tabela 1 A. Dnevni izvještaj o bolestima i stanjima utvrđenim u primarnoj zdravstvenoj zaštiti Zavodu za javno zdravstvo FBiH.</a:t>
            </a:r>
          </a:p>
          <a:p>
            <a:endParaRPr lang="hr-B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34" y="1301271"/>
            <a:ext cx="1284563" cy="19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60493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6936" y="723207"/>
            <a:ext cx="9788541" cy="5345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82933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503968" cy="1278466"/>
          </a:xfrm>
        </p:spPr>
        <p:txBody>
          <a:bodyPr>
            <a:normAutofit fontScale="90000"/>
          </a:bodyPr>
          <a:lstStyle/>
          <a:p>
            <a:r>
              <a:rPr lang="hr-BA" dirty="0"/>
              <a:t>IZVJEŠTAJ O BOLESTIMA I STANJIMA  UTVRĐENIM U SLUŽBI  ZAŠTITE REPRODUKTIVNOG ZDRAVLJA ŽENA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93974" y="419839"/>
            <a:ext cx="5398666" cy="5972648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503968" cy="2584449"/>
          </a:xfrm>
        </p:spPr>
        <p:txBody>
          <a:bodyPr/>
          <a:lstStyle/>
          <a:p>
            <a:endParaRPr lang="hr-B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34" y="1177336"/>
            <a:ext cx="1284563" cy="19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99234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188084" cy="1278466"/>
          </a:xfrm>
        </p:spPr>
        <p:txBody>
          <a:bodyPr>
            <a:normAutofit fontScale="90000"/>
          </a:bodyPr>
          <a:lstStyle/>
          <a:p>
            <a:r>
              <a:rPr lang="hr-BA" dirty="0"/>
              <a:t>IZVJEŠTAJ O BOLESTIMA, STANJIMA I POVREDAMA UTVRĐENIM  U  BOLNIČKIM ZDRAVSTVENIM  USTANOVAMA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97680" y="88416"/>
            <a:ext cx="5153891" cy="6560439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188084" cy="2584449"/>
          </a:xfrm>
        </p:spPr>
        <p:txBody>
          <a:bodyPr/>
          <a:lstStyle/>
          <a:p>
            <a:endParaRPr lang="hr-B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027" y="1044333"/>
            <a:ext cx="1284563" cy="19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18349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BA" dirty="0" smtClean="0"/>
              <a:t>Pitanja i komentari ?</a:t>
            </a:r>
            <a:endParaRPr lang="hr-B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BA"/>
          </a:p>
        </p:txBody>
      </p:sp>
    </p:spTree>
    <p:extLst>
      <p:ext uri="{BB962C8B-B14F-4D97-AF65-F5344CB8AC3E}">
        <p14:creationId xmlns:p14="http://schemas.microsoft.com/office/powerpoint/2010/main" val="15550684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BA" sz="1800" dirty="0"/>
              <a:t>IZVJEŠTAJ O RADU SLUŽBE PORODIČNE MEDICINE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73148" y="248342"/>
            <a:ext cx="4653732" cy="6426777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r-BA" dirty="0" smtClean="0"/>
              <a:t>U </a:t>
            </a:r>
            <a:r>
              <a:rPr lang="hr-BA" dirty="0"/>
              <a:t>skladu sa Okvirnim zakonom o visokom obrazovanju u BiH (Sl. Novine BiH, broj 59/07) ciklusi se odnose na:</a:t>
            </a:r>
          </a:p>
          <a:p>
            <a:pPr algn="just"/>
            <a:r>
              <a:rPr lang="hr-BA" dirty="0" smtClean="0"/>
              <a:t>- I </a:t>
            </a:r>
            <a:r>
              <a:rPr lang="hr-BA" dirty="0"/>
              <a:t>ciklus vodi do akademskog zvanja završenog dodiplomskog studija (Bachelor) ili ekvivalenta, stečenog nakon najmanje tri i najviše četiri godine redovnog studija nakon sticanja svjedočanstva o završenoj srednjoj školi, koji se vrednuje sa najmanje 180 odnosno 240 ECTS bodova.</a:t>
            </a:r>
          </a:p>
          <a:p>
            <a:pPr algn="just"/>
            <a:r>
              <a:rPr lang="hr-BA" dirty="0" smtClean="0"/>
              <a:t>- II </a:t>
            </a:r>
            <a:r>
              <a:rPr lang="hr-BA" dirty="0"/>
              <a:t>ciklus vodi do akademskog zvanja magistra ili ekvivalenta, stečenog nakon završenog dodiplomskog studija, traje jednu ili dvije godine, a vrednuje se sa 60 odnosno 120 ECTS bodova, i to tako da u zbiru sa prvim ciklusom nosi 300 ECTS bodova.</a:t>
            </a:r>
          </a:p>
          <a:p>
            <a:endParaRPr lang="hr-B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34" y="1271937"/>
            <a:ext cx="1451250" cy="22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094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3" y="322697"/>
            <a:ext cx="8596668" cy="699768"/>
          </a:xfrm>
        </p:spPr>
        <p:txBody>
          <a:bodyPr>
            <a:normAutofit/>
          </a:bodyPr>
          <a:lstStyle/>
          <a:p>
            <a:r>
              <a:rPr lang="hr-BA" sz="1800" dirty="0"/>
              <a:t>IZVJEŠTAJ O SISTEMATSKIM, PREVENTIVNIM I PERIODIČNIM ZDRAVSTVENIM PREGLEDIMA STANOVNIŠTVA U PRIMARNOJ ZDRAVSTVENOJ ZAŠTITI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332" y="1022465"/>
            <a:ext cx="4393432" cy="56090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6068" y="839585"/>
            <a:ext cx="4527980" cy="44057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2751" y="96030"/>
            <a:ext cx="1451250" cy="22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698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2672695" cy="1278465"/>
          </a:xfrm>
        </p:spPr>
        <p:txBody>
          <a:bodyPr>
            <a:normAutofit/>
          </a:bodyPr>
          <a:lstStyle/>
          <a:p>
            <a:r>
              <a:rPr lang="hr-BA" sz="1800" dirty="0"/>
              <a:t>IZVJEŠTAJ O RADU SPECIJALISTIČKO-KONSULTATIVNIH SLUŽBI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60690" y="623455"/>
            <a:ext cx="7505586" cy="53367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34" y="915560"/>
            <a:ext cx="1575000" cy="2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641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339502" cy="396240"/>
          </a:xfrm>
        </p:spPr>
        <p:txBody>
          <a:bodyPr>
            <a:normAutofit/>
          </a:bodyPr>
          <a:lstStyle/>
          <a:p>
            <a:r>
              <a:rPr lang="hr-BA" sz="1800" dirty="0"/>
              <a:t>IZVJEŠTAJ O RADU BOLNIČKIH ZDRAVSTVENIH  USTANOVA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67479" y="1197033"/>
            <a:ext cx="4540564" cy="4540905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089524" y="1197033"/>
            <a:ext cx="4927311" cy="52099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5725" y="341353"/>
            <a:ext cx="1463167" cy="268247"/>
          </a:xfrm>
          <a:prstGeom prst="rect">
            <a:avLst/>
          </a:prstGeom>
        </p:spPr>
      </p:pic>
      <p:sp>
        <p:nvSpPr>
          <p:cNvPr id="8" name="Text Placeholder 3"/>
          <p:cNvSpPr txBox="1">
            <a:spLocks/>
          </p:cNvSpPr>
          <p:nvPr/>
        </p:nvSpPr>
        <p:spPr>
          <a:xfrm>
            <a:off x="467479" y="5929131"/>
            <a:ext cx="4540564" cy="72516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1100" dirty="0" smtClean="0">
                <a:latin typeface="Arial" panose="020B0604020202020204" pitchFamily="34" charset="0"/>
              </a:rPr>
              <a:t>-Broj hiruških operacionih sala</a:t>
            </a:r>
          </a:p>
          <a:p>
            <a:pPr marL="0" indent="0">
              <a:buNone/>
            </a:pPr>
            <a:r>
              <a:rPr lang="hr-HR" sz="1100" dirty="0">
                <a:latin typeface="Arial" panose="020B0604020202020204" pitchFamily="34" charset="0"/>
              </a:rPr>
              <a:t>-</a:t>
            </a:r>
            <a:r>
              <a:rPr lang="hr-HR" sz="1100" dirty="0" smtClean="0">
                <a:latin typeface="Arial" panose="020B0604020202020204" pitchFamily="34" charset="0"/>
              </a:rPr>
              <a:t>Broj postelja intenzivne njege</a:t>
            </a:r>
          </a:p>
          <a:p>
            <a:pPr marL="0" indent="0">
              <a:buNone/>
            </a:pPr>
            <a:r>
              <a:rPr lang="hr-HR" sz="1100" dirty="0" smtClean="0">
                <a:latin typeface="Arial" panose="020B0604020202020204" pitchFamily="34" charset="0"/>
              </a:rPr>
              <a:t>-Broj hiruških operacija- od toga ambulantnih </a:t>
            </a:r>
          </a:p>
          <a:p>
            <a:pPr marL="0" indent="0">
              <a:buNone/>
            </a:pPr>
            <a:endParaRPr lang="hr-HR" dirty="0" smtClean="0">
              <a:latin typeface="Arial" panose="020B0604020202020204" pitchFamily="34" charset="0"/>
            </a:endParaRPr>
          </a:p>
          <a:p>
            <a:endParaRPr lang="hr-BA" dirty="0"/>
          </a:p>
        </p:txBody>
      </p:sp>
    </p:spTree>
    <p:extLst>
      <p:ext uri="{BB962C8B-B14F-4D97-AF65-F5344CB8AC3E}">
        <p14:creationId xmlns:p14="http://schemas.microsoft.com/office/powerpoint/2010/main" val="1074892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280</TotalTime>
  <Words>1074</Words>
  <Application>Microsoft Office PowerPoint</Application>
  <PresentationFormat>Widescreen</PresentationFormat>
  <Paragraphs>81</Paragraphs>
  <Slides>58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3" baseType="lpstr">
      <vt:lpstr>Arial</vt:lpstr>
      <vt:lpstr>Calibri</vt:lpstr>
      <vt:lpstr>Trebuchet MS</vt:lpstr>
      <vt:lpstr>Wingdings 3</vt:lpstr>
      <vt:lpstr>Facet</vt:lpstr>
      <vt:lpstr>Zbirni izvještajni obrasci</vt:lpstr>
      <vt:lpstr>IZVJEŠTAJ O ORGANIZACIONOJ STRUKTURI, KADROVIMA I MEDICINSKOJ OPREMI USTANOVE </vt:lpstr>
      <vt:lpstr>PowerPoint Presentation</vt:lpstr>
      <vt:lpstr>PowerPoint Presentation</vt:lpstr>
      <vt:lpstr>PowerPoint Presentation</vt:lpstr>
      <vt:lpstr>IZVJEŠTAJ O RADU SLUŽBE PORODIČNE MEDICINE</vt:lpstr>
      <vt:lpstr>IZVJEŠTAJ O SISTEMATSKIM, PREVENTIVNIM I PERIODIČNIM ZDRAVSTVENIM PREGLEDIMA STANOVNIŠTVA U PRIMARNOJ ZDRAVSTVENOJ ZAŠTITI</vt:lpstr>
      <vt:lpstr>IZVJEŠTAJ O RADU SPECIJALISTIČKO-KONSULTATIVNIH SLUŽBI</vt:lpstr>
      <vt:lpstr>IZVJEŠTAJ O RADU BOLNIČKIH ZDRAVSTVENIH  USTANOVA</vt:lpstr>
      <vt:lpstr>IZVJEŠTAJ O IZVRŠENIM OBDUKCIJAMA U BOLNIČKIM ZDRAVSTVENIM USTANOVAMA</vt:lpstr>
      <vt:lpstr>IZVJEŠTAJ O RADU SLUŽBE ZA ZAŠTITU ZDRAVLJA USTA I ZUBA</vt:lpstr>
      <vt:lpstr>PowerPoint Presentation</vt:lpstr>
      <vt:lpstr>PowerPoint Presentation</vt:lpstr>
      <vt:lpstr>IZVJEŠTAJ O RADU SLUŽBE ZA MEDICINU RADA</vt:lpstr>
      <vt:lpstr>IZVJEŠTAJ O RADU SLUŽBE ZAŠTITE ZDRAVLJA PREDŠKOLSKE DJECE</vt:lpstr>
      <vt:lpstr>PowerPoint Presentation</vt:lpstr>
      <vt:lpstr>IZVJEŠTAJ O RADU SLUŽBE ZAŠTITE ZDRAVLJA ŠKOLSKE DJECE</vt:lpstr>
      <vt:lpstr>IZVJEŠTAJ O IZVRŠENIM SISTEMATSKIM PREGLEDIMA PREDŠKOLSKE I ŠKOLSKE  DJECE</vt:lpstr>
      <vt:lpstr>IZVJEŠTAJ O RADU SLUŽBE ZA  ZAŠTITU REPRODUKTIVNOG ZDRAVLJA ŽENA</vt:lpstr>
      <vt:lpstr>IZVJEŠTAJ O PROVOĐENJU PREVENTIVNIH PREGLEDA ŽENA </vt:lpstr>
      <vt:lpstr>IZVJEŠTAJ O RADU SLUŽBE ZA PLUĆNE BOLESTI I TUBERKULOZU</vt:lpstr>
      <vt:lpstr>IZVJEŠTAJ O RADU CENTRA ZA MENTALNO ZDRAVLJE U ZAJEDNICI</vt:lpstr>
      <vt:lpstr>PowerPoint Presentation</vt:lpstr>
      <vt:lpstr>IZVJEŠTAJ O RADU CENTRA ZA FIZIKALNU  REHABILITACIJU</vt:lpstr>
      <vt:lpstr>IZVJEŠTAJ O RADU HIGIJENSKO-EPIDEMIOLOŠKE SLUŽBE</vt:lpstr>
      <vt:lpstr>PowerPoint Presentation</vt:lpstr>
      <vt:lpstr>PowerPoint Presentation</vt:lpstr>
      <vt:lpstr>PowerPoint Presentation</vt:lpstr>
      <vt:lpstr>IZVJEŠTAJ O RADU POLIVALENTNIH PATRONAŽNIH SESTARA</vt:lpstr>
      <vt:lpstr>IZVJEŠTAJ O RADU U HITNOJ MEDICINSKOJ POMOĆI</vt:lpstr>
      <vt:lpstr>IZVJEŠTAJ O RADU SLUŽBE ZA TRANSFUZIJU KRVI</vt:lpstr>
      <vt:lpstr>PowerPoint Presentation</vt:lpstr>
      <vt:lpstr>PowerPoint Presentation</vt:lpstr>
      <vt:lpstr>IZVJEŠTAJ O RADU CENTRA ZA DIJALIZU</vt:lpstr>
      <vt:lpstr>IZVJEŠTAJ O RADU KLINIČKIH LABORATORIJA (VANBOLNIČKE I BOLNIČKE)</vt:lpstr>
      <vt:lpstr>IZVJEŠTAJ O BAKTERIOLOŠKO-PARAZITOLOŠKO-SEROLOŠKOJ LABORATORIJI</vt:lpstr>
      <vt:lpstr>PowerPoint Presentation</vt:lpstr>
      <vt:lpstr>IZVJEŠTAJ O RADU APOTEKA</vt:lpstr>
      <vt:lpstr>IZVJEŠTAJ O ZDRAVSTVENO-HIGIJENSKOJ ISPRAVNOSTI VODE ZA PIĆE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IZVJEŠTAJ O ZDRAVSTVENOJ ISPRAVNOSTI VODE ZA DIJALIZU</vt:lpstr>
      <vt:lpstr>PowerPoint Presentation</vt:lpstr>
      <vt:lpstr>IZVJEŠTAJ O ZDRAVSTVENOJ ISPRAVNOSTI HRANE I PREDMETA OPĆE UPOTREBE </vt:lpstr>
      <vt:lpstr>PowerPoint Presentation</vt:lpstr>
      <vt:lpstr>PowerPoint Presentation</vt:lpstr>
      <vt:lpstr>PowerPoint Presentation</vt:lpstr>
      <vt:lpstr>PowerPoint Presentation</vt:lpstr>
      <vt:lpstr>IZVJEŠTAJ O ZDRAVSTVENIM USLUGAMA SLUŽBI ZA RADIOLOGIJU</vt:lpstr>
      <vt:lpstr>IZVJEŠTAJ O BOLESTIMA I STANJIMA UTVRĐENIM U PRIMARNOJ ZDRAVSTVENOJ ZAŠTITI</vt:lpstr>
      <vt:lpstr>PowerPoint Presentation</vt:lpstr>
      <vt:lpstr>IZVJEŠTAJ O BOLESTIMA I STANJIMA  UTVRĐENIM U SLUŽBI  ZAŠTITE REPRODUKTIVNOG ZDRAVLJA ŽENA</vt:lpstr>
      <vt:lpstr>IZVJEŠTAJ O BOLESTIMA, STANJIMA I POVREDAMA UTVRĐENIM  U  BOLNIČKIM ZDRAVSTVENIM  USTANOVAMA</vt:lpstr>
      <vt:lpstr>Pitanja i komentari 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s.tukulija@zzjzfbih.ba</dc:creator>
  <cp:lastModifiedBy>Windows User</cp:lastModifiedBy>
  <cp:revision>27</cp:revision>
  <cp:lastPrinted>2018-11-23T14:04:04Z</cp:lastPrinted>
  <dcterms:created xsi:type="dcterms:W3CDTF">2018-11-21T12:42:43Z</dcterms:created>
  <dcterms:modified xsi:type="dcterms:W3CDTF">2018-11-27T13:44:38Z</dcterms:modified>
</cp:coreProperties>
</file>