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notesMasterIdLst>
    <p:notesMasterId r:id="rId49"/>
  </p:notesMasterIdLst>
  <p:handoutMasterIdLst>
    <p:handoutMasterId r:id="rId50"/>
  </p:handoutMasterIdLst>
  <p:sldIdLst>
    <p:sldId id="260" r:id="rId2"/>
    <p:sldId id="257" r:id="rId3"/>
    <p:sldId id="270" r:id="rId4"/>
    <p:sldId id="306" r:id="rId5"/>
    <p:sldId id="305" r:id="rId6"/>
    <p:sldId id="307" r:id="rId7"/>
    <p:sldId id="308" r:id="rId8"/>
    <p:sldId id="317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3" r:id="rId21"/>
    <p:sldId id="273" r:id="rId22"/>
    <p:sldId id="309" r:id="rId23"/>
    <p:sldId id="314" r:id="rId24"/>
    <p:sldId id="315" r:id="rId25"/>
    <p:sldId id="316" r:id="rId26"/>
    <p:sldId id="274" r:id="rId27"/>
    <p:sldId id="276" r:id="rId28"/>
    <p:sldId id="277" r:id="rId29"/>
    <p:sldId id="279" r:id="rId30"/>
    <p:sldId id="280" r:id="rId31"/>
    <p:sldId id="281" r:id="rId32"/>
    <p:sldId id="283" r:id="rId33"/>
    <p:sldId id="282" r:id="rId34"/>
    <p:sldId id="284" r:id="rId35"/>
    <p:sldId id="285" r:id="rId36"/>
    <p:sldId id="286" r:id="rId37"/>
    <p:sldId id="287" r:id="rId38"/>
    <p:sldId id="288" r:id="rId39"/>
    <p:sldId id="289" r:id="rId40"/>
    <p:sldId id="268" r:id="rId41"/>
    <p:sldId id="271" r:id="rId42"/>
    <p:sldId id="272" r:id="rId43"/>
    <p:sldId id="310" r:id="rId44"/>
    <p:sldId id="311" r:id="rId45"/>
    <p:sldId id="312" r:id="rId46"/>
    <p:sldId id="313" r:id="rId47"/>
    <p:sldId id="304" r:id="rId48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4" autoAdjust="0"/>
  </p:normalViewPr>
  <p:slideViewPr>
    <p:cSldViewPr snapToGrid="0">
      <p:cViewPr varScale="1">
        <p:scale>
          <a:sx n="51" d="100"/>
          <a:sy n="51" d="100"/>
        </p:scale>
        <p:origin x="-50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E088EE-FA2C-449F-A71E-EA6BF96A4AC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4F172E-66D8-474B-933E-57EA009B3457}">
      <dgm:prSet phldrT="[Text]"/>
      <dgm:spPr/>
      <dgm:t>
        <a:bodyPr/>
        <a:lstStyle/>
        <a:p>
          <a:r>
            <a:rPr lang="hr-BA" dirty="0" smtClean="0"/>
            <a:t>FEDERALNO MINISTARSTVO ZDRAVSTVA</a:t>
          </a:r>
          <a:endParaRPr lang="en-US" dirty="0"/>
        </a:p>
      </dgm:t>
    </dgm:pt>
    <dgm:pt modelId="{00BE6854-A989-4E88-8962-81C7AF07ACA6}" type="parTrans" cxnId="{67C1492A-41DE-473F-9A83-786E2AA6E1E2}">
      <dgm:prSet/>
      <dgm:spPr/>
      <dgm:t>
        <a:bodyPr/>
        <a:lstStyle/>
        <a:p>
          <a:endParaRPr lang="en-US"/>
        </a:p>
      </dgm:t>
    </dgm:pt>
    <dgm:pt modelId="{83357490-3F5D-4318-AB03-9BB03EAD40EE}" type="sibTrans" cxnId="{67C1492A-41DE-473F-9A83-786E2AA6E1E2}">
      <dgm:prSet/>
      <dgm:spPr/>
      <dgm:t>
        <a:bodyPr/>
        <a:lstStyle/>
        <a:p>
          <a:endParaRPr lang="en-US"/>
        </a:p>
      </dgm:t>
    </dgm:pt>
    <dgm:pt modelId="{99603FF3-2E14-4ECB-ACE1-5FC1DDD2C232}">
      <dgm:prSet phldrT="[Text]"/>
      <dgm:spPr/>
      <dgm:t>
        <a:bodyPr/>
        <a:lstStyle/>
        <a:p>
          <a:r>
            <a:rPr lang="hr-BA" dirty="0" smtClean="0"/>
            <a:t>ZAVOD ZA JAVNO ZDRAVSTO FBIH</a:t>
          </a:r>
          <a:endParaRPr lang="en-US" dirty="0"/>
        </a:p>
      </dgm:t>
    </dgm:pt>
    <dgm:pt modelId="{AC0D5609-2934-4DE7-9B76-5B4FD7F296D1}" type="parTrans" cxnId="{BFE9DBA1-6BA7-42F2-B6BC-355EC6B83264}">
      <dgm:prSet/>
      <dgm:spPr/>
      <dgm:t>
        <a:bodyPr/>
        <a:lstStyle/>
        <a:p>
          <a:endParaRPr lang="en-US"/>
        </a:p>
      </dgm:t>
    </dgm:pt>
    <dgm:pt modelId="{7D8F5419-6591-4D0B-BBB7-2784A3FDC853}" type="sibTrans" cxnId="{BFE9DBA1-6BA7-42F2-B6BC-355EC6B83264}">
      <dgm:prSet/>
      <dgm:spPr/>
      <dgm:t>
        <a:bodyPr/>
        <a:lstStyle/>
        <a:p>
          <a:endParaRPr lang="en-US"/>
        </a:p>
      </dgm:t>
    </dgm:pt>
    <dgm:pt modelId="{CBC35944-B8D1-4908-85C5-8CD177D87069}">
      <dgm:prSet phldrT="[Text]" custT="1"/>
      <dgm:spPr/>
      <dgm:t>
        <a:bodyPr/>
        <a:lstStyle/>
        <a:p>
          <a:r>
            <a:rPr lang="hr-BA" sz="1200" dirty="0" smtClean="0"/>
            <a:t>Služba za zdravstvenu statistiku</a:t>
          </a:r>
          <a:endParaRPr lang="en-US" sz="1200" dirty="0"/>
        </a:p>
      </dgm:t>
    </dgm:pt>
    <dgm:pt modelId="{81A5B3E5-DEAB-47F7-A673-CF958E3E8E3B}" type="parTrans" cxnId="{E33D8C83-384F-4343-83A6-A323A3F39AAB}">
      <dgm:prSet/>
      <dgm:spPr/>
      <dgm:t>
        <a:bodyPr/>
        <a:lstStyle/>
        <a:p>
          <a:endParaRPr lang="en-US"/>
        </a:p>
      </dgm:t>
    </dgm:pt>
    <dgm:pt modelId="{D1B36F69-728A-4774-BFB6-FC7B84CEE18B}" type="sibTrans" cxnId="{E33D8C83-384F-4343-83A6-A323A3F39AAB}">
      <dgm:prSet/>
      <dgm:spPr/>
      <dgm:t>
        <a:bodyPr/>
        <a:lstStyle/>
        <a:p>
          <a:endParaRPr lang="en-US"/>
        </a:p>
      </dgm:t>
    </dgm:pt>
    <dgm:pt modelId="{3B8FEB36-8A9E-4DFF-AFCC-3185BFA512C8}">
      <dgm:prSet phldrT="[Text]"/>
      <dgm:spPr/>
      <dgm:t>
        <a:bodyPr/>
        <a:lstStyle/>
        <a:p>
          <a:r>
            <a:rPr lang="hr-BA" dirty="0" smtClean="0"/>
            <a:t>KANTONALNI ZAVODI ZA JAVNO ZDRAVSTVO </a:t>
          </a:r>
        </a:p>
        <a:p>
          <a:r>
            <a:rPr lang="hr-BA" dirty="0" smtClean="0"/>
            <a:t>10</a:t>
          </a:r>
          <a:endParaRPr lang="en-US" dirty="0"/>
        </a:p>
      </dgm:t>
    </dgm:pt>
    <dgm:pt modelId="{C037163E-15B6-45F0-9CAB-B6627E240C2D}" type="parTrans" cxnId="{819364EE-F775-4918-A693-E776DC6CE3EF}">
      <dgm:prSet/>
      <dgm:spPr/>
      <dgm:t>
        <a:bodyPr/>
        <a:lstStyle/>
        <a:p>
          <a:endParaRPr lang="en-US"/>
        </a:p>
      </dgm:t>
    </dgm:pt>
    <dgm:pt modelId="{A1EA88A7-7BC4-43DB-AC8C-3F99C5FA3800}" type="sibTrans" cxnId="{819364EE-F775-4918-A693-E776DC6CE3EF}">
      <dgm:prSet/>
      <dgm:spPr/>
      <dgm:t>
        <a:bodyPr/>
        <a:lstStyle/>
        <a:p>
          <a:endParaRPr lang="en-US"/>
        </a:p>
      </dgm:t>
    </dgm:pt>
    <dgm:pt modelId="{5545A848-C88D-4565-BFE3-A00048AAB8F8}">
      <dgm:prSet phldrT="[Text]" custT="1"/>
      <dgm:spPr/>
      <dgm:t>
        <a:bodyPr/>
        <a:lstStyle/>
        <a:p>
          <a:r>
            <a:rPr lang="hr-BA" sz="1200" dirty="0" smtClean="0"/>
            <a:t>Zdravstvene ustanove</a:t>
          </a:r>
          <a:endParaRPr lang="en-US" sz="1200" dirty="0"/>
        </a:p>
      </dgm:t>
    </dgm:pt>
    <dgm:pt modelId="{9CAB4632-FF11-4FFB-8566-D497614FF584}" type="parTrans" cxnId="{0FA7818E-3E9F-4D9F-92A9-4552C812C693}">
      <dgm:prSet/>
      <dgm:spPr/>
      <dgm:t>
        <a:bodyPr/>
        <a:lstStyle/>
        <a:p>
          <a:endParaRPr lang="en-US"/>
        </a:p>
      </dgm:t>
    </dgm:pt>
    <dgm:pt modelId="{63CF6397-CDE1-4C38-B80C-0D4EAA687248}" type="sibTrans" cxnId="{0FA7818E-3E9F-4D9F-92A9-4552C812C693}">
      <dgm:prSet/>
      <dgm:spPr/>
      <dgm:t>
        <a:bodyPr/>
        <a:lstStyle/>
        <a:p>
          <a:endParaRPr lang="en-US"/>
        </a:p>
      </dgm:t>
    </dgm:pt>
    <dgm:pt modelId="{D004F3C1-F55A-4310-BCFC-E95CE80E2623}" type="pres">
      <dgm:prSet presAssocID="{85E088EE-FA2C-449F-A71E-EA6BF96A4AC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E339C5D-0222-4332-B107-48FB78FFD1ED}" type="pres">
      <dgm:prSet presAssocID="{CD4F172E-66D8-474B-933E-57EA009B3457}" presName="composite" presStyleCnt="0"/>
      <dgm:spPr/>
    </dgm:pt>
    <dgm:pt modelId="{E974938A-478A-42F0-80A5-31D73779069C}" type="pres">
      <dgm:prSet presAssocID="{CD4F172E-66D8-474B-933E-57EA009B3457}" presName="bentUpArrow1" presStyleLbl="alignImgPlace1" presStyleIdx="0" presStyleCnt="2" custLinFactNeighborX="2268" custLinFactNeighborY="26768"/>
      <dgm:spPr/>
    </dgm:pt>
    <dgm:pt modelId="{49F68C2A-4777-415D-B3E9-246094AA05E5}" type="pres">
      <dgm:prSet presAssocID="{CD4F172E-66D8-474B-933E-57EA009B3457}" presName="ParentText" presStyleLbl="node1" presStyleIdx="0" presStyleCnt="3" custScaleY="1406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61B30-20A7-44EF-8182-3083A1F4A6C7}" type="pres">
      <dgm:prSet presAssocID="{CD4F172E-66D8-474B-933E-57EA009B3457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B933B-7FA5-413B-B2F6-5EE0B149EE3F}" type="pres">
      <dgm:prSet presAssocID="{83357490-3F5D-4318-AB03-9BB03EAD40EE}" presName="sibTrans" presStyleCnt="0"/>
      <dgm:spPr/>
    </dgm:pt>
    <dgm:pt modelId="{6E1E1199-144B-4E1E-B03B-75CA03BC89EB}" type="pres">
      <dgm:prSet presAssocID="{99603FF3-2E14-4ECB-ACE1-5FC1DDD2C232}" presName="composite" presStyleCnt="0"/>
      <dgm:spPr/>
    </dgm:pt>
    <dgm:pt modelId="{8F577CAF-578D-46CB-A01E-49FE485B5492}" type="pres">
      <dgm:prSet presAssocID="{99603FF3-2E14-4ECB-ACE1-5FC1DDD2C232}" presName="bentUpArrow1" presStyleLbl="alignImgPlace1" presStyleIdx="1" presStyleCnt="2" custLinFactNeighborX="2039" custLinFactNeighborY="52814"/>
      <dgm:spPr/>
    </dgm:pt>
    <dgm:pt modelId="{1BC266C1-92F4-4B71-ACA0-883C7A0EF744}" type="pres">
      <dgm:prSet presAssocID="{99603FF3-2E14-4ECB-ACE1-5FC1DDD2C232}" presName="ParentText" presStyleLbl="node1" presStyleIdx="1" presStyleCnt="3" custScaleY="151909" custLinFactNeighborX="2474" custLinFactNeighborY="192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4C3A59-DB9A-4F8F-8387-0A2F3448970A}" type="pres">
      <dgm:prSet presAssocID="{99603FF3-2E14-4ECB-ACE1-5FC1DDD2C232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9AB5A-C313-4C09-8583-99E33FBB8B1A}" type="pres">
      <dgm:prSet presAssocID="{7D8F5419-6591-4D0B-BBB7-2784A3FDC853}" presName="sibTrans" presStyleCnt="0"/>
      <dgm:spPr/>
    </dgm:pt>
    <dgm:pt modelId="{7F5BF53E-BE6C-4972-BFD5-652F21713C8E}" type="pres">
      <dgm:prSet presAssocID="{3B8FEB36-8A9E-4DFF-AFCC-3185BFA512C8}" presName="composite" presStyleCnt="0"/>
      <dgm:spPr/>
    </dgm:pt>
    <dgm:pt modelId="{FA0A2D8C-D6EE-403F-85F8-03E6803A232A}" type="pres">
      <dgm:prSet presAssocID="{3B8FEB36-8A9E-4DFF-AFCC-3185BFA512C8}" presName="ParentText" presStyleLbl="node1" presStyleIdx="2" presStyleCnt="3" custScaleY="173455" custLinFactNeighborX="3455" custLinFactNeighborY="486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22E42-3B47-4AD4-9654-DD02E3366DBC}" type="pres">
      <dgm:prSet presAssocID="{3B8FEB36-8A9E-4DFF-AFCC-3185BFA512C8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A7818E-3E9F-4D9F-92A9-4552C812C693}" srcId="{3B8FEB36-8A9E-4DFF-AFCC-3185BFA512C8}" destId="{5545A848-C88D-4565-BFE3-A00048AAB8F8}" srcOrd="0" destOrd="0" parTransId="{9CAB4632-FF11-4FFB-8566-D497614FF584}" sibTransId="{63CF6397-CDE1-4C38-B80C-0D4EAA687248}"/>
    <dgm:cxn modelId="{F832B661-EDEB-4B96-81AF-93E1F14D6792}" type="presOf" srcId="{CD4F172E-66D8-474B-933E-57EA009B3457}" destId="{49F68C2A-4777-415D-B3E9-246094AA05E5}" srcOrd="0" destOrd="0" presId="urn:microsoft.com/office/officeart/2005/8/layout/StepDownProcess"/>
    <dgm:cxn modelId="{709B03A7-F61F-4E49-91A4-55F03787CD19}" type="presOf" srcId="{5545A848-C88D-4565-BFE3-A00048AAB8F8}" destId="{8C522E42-3B47-4AD4-9654-DD02E3366DBC}" srcOrd="0" destOrd="0" presId="urn:microsoft.com/office/officeart/2005/8/layout/StepDownProcess"/>
    <dgm:cxn modelId="{67C1492A-41DE-473F-9A83-786E2AA6E1E2}" srcId="{85E088EE-FA2C-449F-A71E-EA6BF96A4AC6}" destId="{CD4F172E-66D8-474B-933E-57EA009B3457}" srcOrd="0" destOrd="0" parTransId="{00BE6854-A989-4E88-8962-81C7AF07ACA6}" sibTransId="{83357490-3F5D-4318-AB03-9BB03EAD40EE}"/>
    <dgm:cxn modelId="{819364EE-F775-4918-A693-E776DC6CE3EF}" srcId="{85E088EE-FA2C-449F-A71E-EA6BF96A4AC6}" destId="{3B8FEB36-8A9E-4DFF-AFCC-3185BFA512C8}" srcOrd="2" destOrd="0" parTransId="{C037163E-15B6-45F0-9CAB-B6627E240C2D}" sibTransId="{A1EA88A7-7BC4-43DB-AC8C-3F99C5FA3800}"/>
    <dgm:cxn modelId="{8547E9C3-9A52-4502-97E7-8A0D67F33395}" type="presOf" srcId="{CBC35944-B8D1-4908-85C5-8CD177D87069}" destId="{974C3A59-DB9A-4F8F-8387-0A2F3448970A}" srcOrd="0" destOrd="0" presId="urn:microsoft.com/office/officeart/2005/8/layout/StepDownProcess"/>
    <dgm:cxn modelId="{683D614E-5825-490A-9A12-F76B19B996B1}" type="presOf" srcId="{85E088EE-FA2C-449F-A71E-EA6BF96A4AC6}" destId="{D004F3C1-F55A-4310-BCFC-E95CE80E2623}" srcOrd="0" destOrd="0" presId="urn:microsoft.com/office/officeart/2005/8/layout/StepDownProcess"/>
    <dgm:cxn modelId="{BFE9DBA1-6BA7-42F2-B6BC-355EC6B83264}" srcId="{85E088EE-FA2C-449F-A71E-EA6BF96A4AC6}" destId="{99603FF3-2E14-4ECB-ACE1-5FC1DDD2C232}" srcOrd="1" destOrd="0" parTransId="{AC0D5609-2934-4DE7-9B76-5B4FD7F296D1}" sibTransId="{7D8F5419-6591-4D0B-BBB7-2784A3FDC853}"/>
    <dgm:cxn modelId="{A0952A19-09CC-4626-B87F-F06024B5D86E}" type="presOf" srcId="{3B8FEB36-8A9E-4DFF-AFCC-3185BFA512C8}" destId="{FA0A2D8C-D6EE-403F-85F8-03E6803A232A}" srcOrd="0" destOrd="0" presId="urn:microsoft.com/office/officeart/2005/8/layout/StepDownProcess"/>
    <dgm:cxn modelId="{112BDB08-383E-46E8-A71E-BEB2DEE2450D}" type="presOf" srcId="{99603FF3-2E14-4ECB-ACE1-5FC1DDD2C232}" destId="{1BC266C1-92F4-4B71-ACA0-883C7A0EF744}" srcOrd="0" destOrd="0" presId="urn:microsoft.com/office/officeart/2005/8/layout/StepDownProcess"/>
    <dgm:cxn modelId="{E33D8C83-384F-4343-83A6-A323A3F39AAB}" srcId="{99603FF3-2E14-4ECB-ACE1-5FC1DDD2C232}" destId="{CBC35944-B8D1-4908-85C5-8CD177D87069}" srcOrd="0" destOrd="0" parTransId="{81A5B3E5-DEAB-47F7-A673-CF958E3E8E3B}" sibTransId="{D1B36F69-728A-4774-BFB6-FC7B84CEE18B}"/>
    <dgm:cxn modelId="{1E8AB230-0A87-41BA-9A33-63A51A51F152}" type="presParOf" srcId="{D004F3C1-F55A-4310-BCFC-E95CE80E2623}" destId="{EE339C5D-0222-4332-B107-48FB78FFD1ED}" srcOrd="0" destOrd="0" presId="urn:microsoft.com/office/officeart/2005/8/layout/StepDownProcess"/>
    <dgm:cxn modelId="{F3CA5B5F-7D42-44E1-874A-7A9019F6CD3D}" type="presParOf" srcId="{EE339C5D-0222-4332-B107-48FB78FFD1ED}" destId="{E974938A-478A-42F0-80A5-31D73779069C}" srcOrd="0" destOrd="0" presId="urn:microsoft.com/office/officeart/2005/8/layout/StepDownProcess"/>
    <dgm:cxn modelId="{6897C33E-EA41-4C11-BC6B-1C2511E99E93}" type="presParOf" srcId="{EE339C5D-0222-4332-B107-48FB78FFD1ED}" destId="{49F68C2A-4777-415D-B3E9-246094AA05E5}" srcOrd="1" destOrd="0" presId="urn:microsoft.com/office/officeart/2005/8/layout/StepDownProcess"/>
    <dgm:cxn modelId="{F5AE4FA6-6BD5-43DA-961B-1695C5DB26E1}" type="presParOf" srcId="{EE339C5D-0222-4332-B107-48FB78FFD1ED}" destId="{D6D61B30-20A7-44EF-8182-3083A1F4A6C7}" srcOrd="2" destOrd="0" presId="urn:microsoft.com/office/officeart/2005/8/layout/StepDownProcess"/>
    <dgm:cxn modelId="{1E21C490-C385-4E2A-9D8A-030F7A043FC5}" type="presParOf" srcId="{D004F3C1-F55A-4310-BCFC-E95CE80E2623}" destId="{506B933B-7FA5-413B-B2F6-5EE0B149EE3F}" srcOrd="1" destOrd="0" presId="urn:microsoft.com/office/officeart/2005/8/layout/StepDownProcess"/>
    <dgm:cxn modelId="{CB8AF03F-599E-4332-B0A2-D397101AA3C2}" type="presParOf" srcId="{D004F3C1-F55A-4310-BCFC-E95CE80E2623}" destId="{6E1E1199-144B-4E1E-B03B-75CA03BC89EB}" srcOrd="2" destOrd="0" presId="urn:microsoft.com/office/officeart/2005/8/layout/StepDownProcess"/>
    <dgm:cxn modelId="{7A8E664D-6DBD-48DD-A0C1-AC60902069D4}" type="presParOf" srcId="{6E1E1199-144B-4E1E-B03B-75CA03BC89EB}" destId="{8F577CAF-578D-46CB-A01E-49FE485B5492}" srcOrd="0" destOrd="0" presId="urn:microsoft.com/office/officeart/2005/8/layout/StepDownProcess"/>
    <dgm:cxn modelId="{C79DE7A2-DA70-4B9F-8997-E930B6B26171}" type="presParOf" srcId="{6E1E1199-144B-4E1E-B03B-75CA03BC89EB}" destId="{1BC266C1-92F4-4B71-ACA0-883C7A0EF744}" srcOrd="1" destOrd="0" presId="urn:microsoft.com/office/officeart/2005/8/layout/StepDownProcess"/>
    <dgm:cxn modelId="{AE705C57-A3DA-4B5B-84D3-DDE0E2BD5243}" type="presParOf" srcId="{6E1E1199-144B-4E1E-B03B-75CA03BC89EB}" destId="{974C3A59-DB9A-4F8F-8387-0A2F3448970A}" srcOrd="2" destOrd="0" presId="urn:microsoft.com/office/officeart/2005/8/layout/StepDownProcess"/>
    <dgm:cxn modelId="{3FB4A228-4514-4BCE-B117-5CD9856ECCBE}" type="presParOf" srcId="{D004F3C1-F55A-4310-BCFC-E95CE80E2623}" destId="{6E49AB5A-C313-4C09-8583-99E33FBB8B1A}" srcOrd="3" destOrd="0" presId="urn:microsoft.com/office/officeart/2005/8/layout/StepDownProcess"/>
    <dgm:cxn modelId="{26047663-B450-4B4B-B496-591B0CFC43F8}" type="presParOf" srcId="{D004F3C1-F55A-4310-BCFC-E95CE80E2623}" destId="{7F5BF53E-BE6C-4972-BFD5-652F21713C8E}" srcOrd="4" destOrd="0" presId="urn:microsoft.com/office/officeart/2005/8/layout/StepDownProcess"/>
    <dgm:cxn modelId="{5697449C-A31C-440B-979E-034F6485221D}" type="presParOf" srcId="{7F5BF53E-BE6C-4972-BFD5-652F21713C8E}" destId="{FA0A2D8C-D6EE-403F-85F8-03E6803A232A}" srcOrd="0" destOrd="0" presId="urn:microsoft.com/office/officeart/2005/8/layout/StepDownProcess"/>
    <dgm:cxn modelId="{71A6AD8B-9B3B-41CF-942F-47D79939306D}" type="presParOf" srcId="{7F5BF53E-BE6C-4972-BFD5-652F21713C8E}" destId="{8C522E42-3B47-4AD4-9654-DD02E3366DBC}" srcOrd="1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ED0885-1DED-4719-9A56-62346D72B72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108B44-51FF-4225-976E-00A2AC4FD1FB}">
      <dgm:prSet phldrT="[Text]" custT="1"/>
      <dgm:spPr/>
      <dgm:t>
        <a:bodyPr/>
        <a:lstStyle/>
        <a:p>
          <a:r>
            <a:rPr lang="hr-BA" sz="2400" dirty="0" smtClean="0"/>
            <a:t>Pravilnik o obliku i sadržaju osnovne medicinske dokumentacije</a:t>
          </a:r>
          <a:endParaRPr lang="en-US" sz="2400" dirty="0"/>
        </a:p>
      </dgm:t>
    </dgm:pt>
    <dgm:pt modelId="{58BA14AE-13D3-47DA-9C1E-72662E19E795}" type="parTrans" cxnId="{E1967D24-9C91-407C-85E0-F6AD2F16F3D6}">
      <dgm:prSet/>
      <dgm:spPr/>
      <dgm:t>
        <a:bodyPr/>
        <a:lstStyle/>
        <a:p>
          <a:endParaRPr lang="en-US"/>
        </a:p>
      </dgm:t>
    </dgm:pt>
    <dgm:pt modelId="{887D159B-8FBB-44B5-ADD7-636172715381}" type="sibTrans" cxnId="{E1967D24-9C91-407C-85E0-F6AD2F16F3D6}">
      <dgm:prSet/>
      <dgm:spPr/>
      <dgm:t>
        <a:bodyPr/>
        <a:lstStyle/>
        <a:p>
          <a:endParaRPr lang="en-US"/>
        </a:p>
      </dgm:t>
    </dgm:pt>
    <dgm:pt modelId="{C6FC6293-2F1D-487A-A0C4-530E6EF5F878}">
      <dgm:prSet custT="1"/>
      <dgm:spPr/>
      <dgm:t>
        <a:bodyPr/>
        <a:lstStyle/>
        <a:p>
          <a:r>
            <a:rPr lang="hr-BA" sz="2000" dirty="0" smtClean="0"/>
            <a:t>Pravilnik o obliku, sadržaju i načinu vođenja individualnih izvještajnih obrazaca i drugih pomoćnih obrazaca za vođenje evidencija kao i drugim pitanjima od značaja za individualne izvještajne obrasce i druge pomoćne obrasce</a:t>
          </a:r>
          <a:endParaRPr lang="en-US" sz="2000" dirty="0"/>
        </a:p>
      </dgm:t>
    </dgm:pt>
    <dgm:pt modelId="{2F0733D6-5E89-4565-9795-CE515E28BFD6}" type="parTrans" cxnId="{7D9F66E8-0FB9-4934-94DE-298127F0F336}">
      <dgm:prSet/>
      <dgm:spPr/>
      <dgm:t>
        <a:bodyPr/>
        <a:lstStyle/>
        <a:p>
          <a:endParaRPr lang="en-US"/>
        </a:p>
      </dgm:t>
    </dgm:pt>
    <dgm:pt modelId="{E3C8C259-EA00-4B5D-8C83-A46582446D21}" type="sibTrans" cxnId="{7D9F66E8-0FB9-4934-94DE-298127F0F336}">
      <dgm:prSet/>
      <dgm:spPr/>
      <dgm:t>
        <a:bodyPr/>
        <a:lstStyle/>
        <a:p>
          <a:endParaRPr lang="en-US"/>
        </a:p>
      </dgm:t>
    </dgm:pt>
    <dgm:pt modelId="{0861791C-8EA5-40A2-B2B8-A774B9F5D60A}">
      <dgm:prSet custT="1"/>
      <dgm:spPr/>
      <dgm:t>
        <a:bodyPr/>
        <a:lstStyle/>
        <a:p>
          <a:r>
            <a:rPr lang="hr-BA" sz="2400" dirty="0" smtClean="0"/>
            <a:t>Pravilnik o načinu i rokovima dostavljanja i obliku i formi zbirnih izvještajnih obrazaca</a:t>
          </a:r>
          <a:endParaRPr lang="en-US" sz="2400" dirty="0"/>
        </a:p>
      </dgm:t>
    </dgm:pt>
    <dgm:pt modelId="{0EB90CD0-630F-4A77-BDDF-F614CB3CBC86}" type="parTrans" cxnId="{0F430D02-BD11-4496-A427-69A8EA04CDDD}">
      <dgm:prSet/>
      <dgm:spPr/>
      <dgm:t>
        <a:bodyPr/>
        <a:lstStyle/>
        <a:p>
          <a:endParaRPr lang="en-US"/>
        </a:p>
      </dgm:t>
    </dgm:pt>
    <dgm:pt modelId="{0C7EC989-690A-4355-B3FC-7C14D2B0325D}" type="sibTrans" cxnId="{0F430D02-BD11-4496-A427-69A8EA04CDDD}">
      <dgm:prSet/>
      <dgm:spPr/>
      <dgm:t>
        <a:bodyPr/>
        <a:lstStyle/>
        <a:p>
          <a:endParaRPr lang="en-US"/>
        </a:p>
      </dgm:t>
    </dgm:pt>
    <dgm:pt modelId="{EE9B6503-F825-4AAF-9B50-A50841660F11}" type="pres">
      <dgm:prSet presAssocID="{BEED0885-1DED-4719-9A56-62346D72B7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DCA477-5D37-43D9-8EE6-BA766E7CFEF4}" type="pres">
      <dgm:prSet presAssocID="{B3108B44-51FF-4225-976E-00A2AC4FD1FB}" presName="parentLin" presStyleCnt="0"/>
      <dgm:spPr/>
    </dgm:pt>
    <dgm:pt modelId="{30722359-6D86-47D2-856B-0051D73CA83F}" type="pres">
      <dgm:prSet presAssocID="{B3108B44-51FF-4225-976E-00A2AC4FD1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DB086B4-CF69-40D8-88A0-5BF8CFE93295}" type="pres">
      <dgm:prSet presAssocID="{B3108B44-51FF-4225-976E-00A2AC4FD1FB}" presName="parentText" presStyleLbl="node1" presStyleIdx="0" presStyleCnt="3" custScaleY="153922" custLinFactNeighborX="-6309" custLinFactNeighborY="52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D2DFB-B4F9-4FD4-A729-8C8EF00FCEFA}" type="pres">
      <dgm:prSet presAssocID="{B3108B44-51FF-4225-976E-00A2AC4FD1FB}" presName="negativeSpace" presStyleCnt="0"/>
      <dgm:spPr/>
    </dgm:pt>
    <dgm:pt modelId="{4076C494-7BA3-4E46-901E-CA3D4F7FC9DF}" type="pres">
      <dgm:prSet presAssocID="{B3108B44-51FF-4225-976E-00A2AC4FD1FB}" presName="childText" presStyleLbl="conFgAcc1" presStyleIdx="0" presStyleCnt="3" custFlipHor="1" custScaleX="441" custLinFactNeighborX="551" custLinFactNeighborY="-10080">
        <dgm:presLayoutVars>
          <dgm:bulletEnabled val="1"/>
        </dgm:presLayoutVars>
      </dgm:prSet>
      <dgm:spPr/>
    </dgm:pt>
    <dgm:pt modelId="{3B2B5521-2451-4167-94A1-D8D88FA7291D}" type="pres">
      <dgm:prSet presAssocID="{887D159B-8FBB-44B5-ADD7-636172715381}" presName="spaceBetweenRectangles" presStyleCnt="0"/>
      <dgm:spPr/>
    </dgm:pt>
    <dgm:pt modelId="{B1B9D020-5B8C-4378-99BF-A1A13BD7D291}" type="pres">
      <dgm:prSet presAssocID="{C6FC6293-2F1D-487A-A0C4-530E6EF5F878}" presName="parentLin" presStyleCnt="0"/>
      <dgm:spPr/>
    </dgm:pt>
    <dgm:pt modelId="{936273AD-3477-4102-AE05-04FCA041866D}" type="pres">
      <dgm:prSet presAssocID="{C6FC6293-2F1D-487A-A0C4-530E6EF5F87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4419203-2E36-4BB4-978D-AEA8858DC165}" type="pres">
      <dgm:prSet presAssocID="{C6FC6293-2F1D-487A-A0C4-530E6EF5F878}" presName="parentText" presStyleLbl="node1" presStyleIdx="1" presStyleCnt="3" custScaleY="2368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00708-E185-4C5D-AFB9-8049FD3B07EF}" type="pres">
      <dgm:prSet presAssocID="{C6FC6293-2F1D-487A-A0C4-530E6EF5F878}" presName="negativeSpace" presStyleCnt="0"/>
      <dgm:spPr/>
    </dgm:pt>
    <dgm:pt modelId="{E248E75A-0453-4CCC-AEE5-22612AA8592D}" type="pres">
      <dgm:prSet presAssocID="{C6FC6293-2F1D-487A-A0C4-530E6EF5F878}" presName="childText" presStyleLbl="conFgAcc1" presStyleIdx="1" presStyleCnt="3" custScaleX="525">
        <dgm:presLayoutVars>
          <dgm:bulletEnabled val="1"/>
        </dgm:presLayoutVars>
      </dgm:prSet>
      <dgm:spPr/>
    </dgm:pt>
    <dgm:pt modelId="{0FAD4A8D-825C-48D8-B16C-CCF2E46F5537}" type="pres">
      <dgm:prSet presAssocID="{E3C8C259-EA00-4B5D-8C83-A46582446D21}" presName="spaceBetweenRectangles" presStyleCnt="0"/>
      <dgm:spPr/>
    </dgm:pt>
    <dgm:pt modelId="{6BE14F21-64A2-4265-99AC-001879DA6E3B}" type="pres">
      <dgm:prSet presAssocID="{0861791C-8EA5-40A2-B2B8-A774B9F5D60A}" presName="parentLin" presStyleCnt="0"/>
      <dgm:spPr/>
    </dgm:pt>
    <dgm:pt modelId="{8ED5BE0A-AFB3-442D-961B-48D3F91AF12A}" type="pres">
      <dgm:prSet presAssocID="{0861791C-8EA5-40A2-B2B8-A774B9F5D60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BFF2245-FCD6-4350-A618-26237BBE63E5}" type="pres">
      <dgm:prSet presAssocID="{0861791C-8EA5-40A2-B2B8-A774B9F5D60A}" presName="parentText" presStyleLbl="node1" presStyleIdx="2" presStyleCnt="3" custScaleY="1684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CC38A-3817-4A5A-97E3-5D7883A79B6E}" type="pres">
      <dgm:prSet presAssocID="{0861791C-8EA5-40A2-B2B8-A774B9F5D60A}" presName="negativeSpace" presStyleCnt="0"/>
      <dgm:spPr/>
    </dgm:pt>
    <dgm:pt modelId="{B49CDB58-668C-4656-ABD7-B9B623C2BCF0}" type="pres">
      <dgm:prSet presAssocID="{0861791C-8EA5-40A2-B2B8-A774B9F5D60A}" presName="childText" presStyleLbl="conFgAcc1" presStyleIdx="2" presStyleCnt="3" custScaleX="441">
        <dgm:presLayoutVars>
          <dgm:bulletEnabled val="1"/>
        </dgm:presLayoutVars>
      </dgm:prSet>
      <dgm:spPr/>
    </dgm:pt>
  </dgm:ptLst>
  <dgm:cxnLst>
    <dgm:cxn modelId="{65C1FD45-E044-4B6B-8006-77E03BBDCF6E}" type="presOf" srcId="{C6FC6293-2F1D-487A-A0C4-530E6EF5F878}" destId="{936273AD-3477-4102-AE05-04FCA041866D}" srcOrd="0" destOrd="0" presId="urn:microsoft.com/office/officeart/2005/8/layout/list1"/>
    <dgm:cxn modelId="{E1967D24-9C91-407C-85E0-F6AD2F16F3D6}" srcId="{BEED0885-1DED-4719-9A56-62346D72B72A}" destId="{B3108B44-51FF-4225-976E-00A2AC4FD1FB}" srcOrd="0" destOrd="0" parTransId="{58BA14AE-13D3-47DA-9C1E-72662E19E795}" sibTransId="{887D159B-8FBB-44B5-ADD7-636172715381}"/>
    <dgm:cxn modelId="{0F15F160-5A39-4966-B217-CAA211DAB3F1}" type="presOf" srcId="{B3108B44-51FF-4225-976E-00A2AC4FD1FB}" destId="{5DB086B4-CF69-40D8-88A0-5BF8CFE93295}" srcOrd="1" destOrd="0" presId="urn:microsoft.com/office/officeart/2005/8/layout/list1"/>
    <dgm:cxn modelId="{7D9F66E8-0FB9-4934-94DE-298127F0F336}" srcId="{BEED0885-1DED-4719-9A56-62346D72B72A}" destId="{C6FC6293-2F1D-487A-A0C4-530E6EF5F878}" srcOrd="1" destOrd="0" parTransId="{2F0733D6-5E89-4565-9795-CE515E28BFD6}" sibTransId="{E3C8C259-EA00-4B5D-8C83-A46582446D21}"/>
    <dgm:cxn modelId="{C0360F76-B7DB-4F63-A523-E5663C3B7966}" type="presOf" srcId="{BEED0885-1DED-4719-9A56-62346D72B72A}" destId="{EE9B6503-F825-4AAF-9B50-A50841660F11}" srcOrd="0" destOrd="0" presId="urn:microsoft.com/office/officeart/2005/8/layout/list1"/>
    <dgm:cxn modelId="{946CD3D1-C88B-4C07-9D0F-03A9B3742687}" type="presOf" srcId="{B3108B44-51FF-4225-976E-00A2AC4FD1FB}" destId="{30722359-6D86-47D2-856B-0051D73CA83F}" srcOrd="0" destOrd="0" presId="urn:microsoft.com/office/officeart/2005/8/layout/list1"/>
    <dgm:cxn modelId="{8512082B-B8E5-4CA2-B6F7-0CE249713324}" type="presOf" srcId="{0861791C-8EA5-40A2-B2B8-A774B9F5D60A}" destId="{8ED5BE0A-AFB3-442D-961B-48D3F91AF12A}" srcOrd="0" destOrd="0" presId="urn:microsoft.com/office/officeart/2005/8/layout/list1"/>
    <dgm:cxn modelId="{CC7311FF-CB60-4C25-B21D-500D7333714A}" type="presOf" srcId="{0861791C-8EA5-40A2-B2B8-A774B9F5D60A}" destId="{3BFF2245-FCD6-4350-A618-26237BBE63E5}" srcOrd="1" destOrd="0" presId="urn:microsoft.com/office/officeart/2005/8/layout/list1"/>
    <dgm:cxn modelId="{0F430D02-BD11-4496-A427-69A8EA04CDDD}" srcId="{BEED0885-1DED-4719-9A56-62346D72B72A}" destId="{0861791C-8EA5-40A2-B2B8-A774B9F5D60A}" srcOrd="2" destOrd="0" parTransId="{0EB90CD0-630F-4A77-BDDF-F614CB3CBC86}" sibTransId="{0C7EC989-690A-4355-B3FC-7C14D2B0325D}"/>
    <dgm:cxn modelId="{A287CA7D-65CE-4389-AAF2-2ED77A65A140}" type="presOf" srcId="{C6FC6293-2F1D-487A-A0C4-530E6EF5F878}" destId="{E4419203-2E36-4BB4-978D-AEA8858DC165}" srcOrd="1" destOrd="0" presId="urn:microsoft.com/office/officeart/2005/8/layout/list1"/>
    <dgm:cxn modelId="{16A2A2F2-7F68-4A2E-B8F3-AFFB38FB4104}" type="presParOf" srcId="{EE9B6503-F825-4AAF-9B50-A50841660F11}" destId="{F2DCA477-5D37-43D9-8EE6-BA766E7CFEF4}" srcOrd="0" destOrd="0" presId="urn:microsoft.com/office/officeart/2005/8/layout/list1"/>
    <dgm:cxn modelId="{1824079B-D3DB-4ADF-86FA-AFA17E713EF6}" type="presParOf" srcId="{F2DCA477-5D37-43D9-8EE6-BA766E7CFEF4}" destId="{30722359-6D86-47D2-856B-0051D73CA83F}" srcOrd="0" destOrd="0" presId="urn:microsoft.com/office/officeart/2005/8/layout/list1"/>
    <dgm:cxn modelId="{53A0A3BA-B9A9-434E-A252-11402E6C946E}" type="presParOf" srcId="{F2DCA477-5D37-43D9-8EE6-BA766E7CFEF4}" destId="{5DB086B4-CF69-40D8-88A0-5BF8CFE93295}" srcOrd="1" destOrd="0" presId="urn:microsoft.com/office/officeart/2005/8/layout/list1"/>
    <dgm:cxn modelId="{B85C38FC-3D4A-4F42-88A5-CCDFEAC8D691}" type="presParOf" srcId="{EE9B6503-F825-4AAF-9B50-A50841660F11}" destId="{309D2DFB-B4F9-4FD4-A729-8C8EF00FCEFA}" srcOrd="1" destOrd="0" presId="urn:microsoft.com/office/officeart/2005/8/layout/list1"/>
    <dgm:cxn modelId="{66E28254-81D4-4CF3-8C77-045FB6A0F1E5}" type="presParOf" srcId="{EE9B6503-F825-4AAF-9B50-A50841660F11}" destId="{4076C494-7BA3-4E46-901E-CA3D4F7FC9DF}" srcOrd="2" destOrd="0" presId="urn:microsoft.com/office/officeart/2005/8/layout/list1"/>
    <dgm:cxn modelId="{369DF5ED-7A8E-4215-9522-03C908E423F0}" type="presParOf" srcId="{EE9B6503-F825-4AAF-9B50-A50841660F11}" destId="{3B2B5521-2451-4167-94A1-D8D88FA7291D}" srcOrd="3" destOrd="0" presId="urn:microsoft.com/office/officeart/2005/8/layout/list1"/>
    <dgm:cxn modelId="{58E89F95-9EFA-4859-8201-4D13ACB76FB0}" type="presParOf" srcId="{EE9B6503-F825-4AAF-9B50-A50841660F11}" destId="{B1B9D020-5B8C-4378-99BF-A1A13BD7D291}" srcOrd="4" destOrd="0" presId="urn:microsoft.com/office/officeart/2005/8/layout/list1"/>
    <dgm:cxn modelId="{3D85BA13-E9D6-4A89-9967-BD02EAF595F3}" type="presParOf" srcId="{B1B9D020-5B8C-4378-99BF-A1A13BD7D291}" destId="{936273AD-3477-4102-AE05-04FCA041866D}" srcOrd="0" destOrd="0" presId="urn:microsoft.com/office/officeart/2005/8/layout/list1"/>
    <dgm:cxn modelId="{D39C35AA-FD57-4A30-99EE-465AE61FA798}" type="presParOf" srcId="{B1B9D020-5B8C-4378-99BF-A1A13BD7D291}" destId="{E4419203-2E36-4BB4-978D-AEA8858DC165}" srcOrd="1" destOrd="0" presId="urn:microsoft.com/office/officeart/2005/8/layout/list1"/>
    <dgm:cxn modelId="{36E61F1D-1001-45EA-B0B7-45AB68D5D219}" type="presParOf" srcId="{EE9B6503-F825-4AAF-9B50-A50841660F11}" destId="{77200708-E185-4C5D-AFB9-8049FD3B07EF}" srcOrd="5" destOrd="0" presId="urn:microsoft.com/office/officeart/2005/8/layout/list1"/>
    <dgm:cxn modelId="{A1981E64-17BD-452D-A292-DF1002F9A497}" type="presParOf" srcId="{EE9B6503-F825-4AAF-9B50-A50841660F11}" destId="{E248E75A-0453-4CCC-AEE5-22612AA8592D}" srcOrd="6" destOrd="0" presId="urn:microsoft.com/office/officeart/2005/8/layout/list1"/>
    <dgm:cxn modelId="{F9C384AD-7681-402F-B4C8-1AB983D0CA66}" type="presParOf" srcId="{EE9B6503-F825-4AAF-9B50-A50841660F11}" destId="{0FAD4A8D-825C-48D8-B16C-CCF2E46F5537}" srcOrd="7" destOrd="0" presId="urn:microsoft.com/office/officeart/2005/8/layout/list1"/>
    <dgm:cxn modelId="{93C565B4-3271-491F-9DB4-4DB0090DBB7F}" type="presParOf" srcId="{EE9B6503-F825-4AAF-9B50-A50841660F11}" destId="{6BE14F21-64A2-4265-99AC-001879DA6E3B}" srcOrd="8" destOrd="0" presId="urn:microsoft.com/office/officeart/2005/8/layout/list1"/>
    <dgm:cxn modelId="{CC52A2FD-798A-4963-8D3F-31547A1060D5}" type="presParOf" srcId="{6BE14F21-64A2-4265-99AC-001879DA6E3B}" destId="{8ED5BE0A-AFB3-442D-961B-48D3F91AF12A}" srcOrd="0" destOrd="0" presId="urn:microsoft.com/office/officeart/2005/8/layout/list1"/>
    <dgm:cxn modelId="{AC31E099-BB30-4CE6-A2F3-65F46DE9779B}" type="presParOf" srcId="{6BE14F21-64A2-4265-99AC-001879DA6E3B}" destId="{3BFF2245-FCD6-4350-A618-26237BBE63E5}" srcOrd="1" destOrd="0" presId="urn:microsoft.com/office/officeart/2005/8/layout/list1"/>
    <dgm:cxn modelId="{642338B8-ED10-4CFB-8F62-B30EC6BB327D}" type="presParOf" srcId="{EE9B6503-F825-4AAF-9B50-A50841660F11}" destId="{80DCC38A-3817-4A5A-97E3-5D7883A79B6E}" srcOrd="9" destOrd="0" presId="urn:microsoft.com/office/officeart/2005/8/layout/list1"/>
    <dgm:cxn modelId="{57A78DE7-616D-4BAB-83EB-F2A26695C90C}" type="presParOf" srcId="{EE9B6503-F825-4AAF-9B50-A50841660F11}" destId="{B49CDB58-668C-4656-ABD7-B9B623C2BCF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4938A-478A-42F0-80A5-31D73779069C}">
      <dsp:nvSpPr>
        <dsp:cNvPr id="0" name=""/>
        <dsp:cNvSpPr/>
      </dsp:nvSpPr>
      <dsp:spPr>
        <a:xfrm rot="5400000">
          <a:off x="246124" y="1970863"/>
          <a:ext cx="844404" cy="96132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68C2A-4777-415D-B3E9-246094AA05E5}">
      <dsp:nvSpPr>
        <dsp:cNvPr id="0" name=""/>
        <dsp:cNvSpPr/>
      </dsp:nvSpPr>
      <dsp:spPr>
        <a:xfrm>
          <a:off x="605" y="606666"/>
          <a:ext cx="1421480" cy="139924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1500" kern="1200" dirty="0" smtClean="0"/>
            <a:t>FEDERALNO MINISTARSTVO ZDRAVSTVA</a:t>
          </a:r>
          <a:endParaRPr lang="en-US" sz="1500" kern="1200" dirty="0"/>
        </a:p>
      </dsp:txBody>
      <dsp:txXfrm>
        <a:off x="68923" y="674984"/>
        <a:ext cx="1284844" cy="1262608"/>
      </dsp:txXfrm>
    </dsp:sp>
    <dsp:sp modelId="{D6D61B30-20A7-44EF-8182-3083A1F4A6C7}">
      <dsp:nvSpPr>
        <dsp:cNvPr id="0" name=""/>
        <dsp:cNvSpPr/>
      </dsp:nvSpPr>
      <dsp:spPr>
        <a:xfrm>
          <a:off x="1422085" y="903688"/>
          <a:ext cx="1033849" cy="804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577CAF-578D-46CB-A01E-49FE485B5492}">
      <dsp:nvSpPr>
        <dsp:cNvPr id="0" name=""/>
        <dsp:cNvSpPr/>
      </dsp:nvSpPr>
      <dsp:spPr>
        <a:xfrm rot="5400000">
          <a:off x="1422480" y="3566744"/>
          <a:ext cx="844404" cy="96132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266C1-92F4-4B71-ACA0-883C7A0EF744}">
      <dsp:nvSpPr>
        <dsp:cNvPr id="0" name=""/>
        <dsp:cNvSpPr/>
      </dsp:nvSpPr>
      <dsp:spPr>
        <a:xfrm>
          <a:off x="1214330" y="2117991"/>
          <a:ext cx="1421480" cy="151147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1500" kern="1200" dirty="0" smtClean="0"/>
            <a:t>ZAVOD ZA JAVNO ZDRAVSTO FBIH</a:t>
          </a:r>
          <a:endParaRPr lang="en-US" sz="1500" kern="1200" dirty="0"/>
        </a:p>
      </dsp:txBody>
      <dsp:txXfrm>
        <a:off x="1283733" y="2187394"/>
        <a:ext cx="1282674" cy="1372673"/>
      </dsp:txXfrm>
    </dsp:sp>
    <dsp:sp modelId="{974C3A59-DB9A-4F8F-8387-0A2F3448970A}">
      <dsp:nvSpPr>
        <dsp:cNvPr id="0" name=""/>
        <dsp:cNvSpPr/>
      </dsp:nvSpPr>
      <dsp:spPr>
        <a:xfrm>
          <a:off x="2600644" y="2279635"/>
          <a:ext cx="1033849" cy="804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BA" sz="1200" kern="1200" dirty="0" smtClean="0"/>
            <a:t>Služba za zdravstvenu statistiku</a:t>
          </a:r>
          <a:endParaRPr lang="en-US" sz="1200" kern="1200" dirty="0"/>
        </a:p>
      </dsp:txBody>
      <dsp:txXfrm>
        <a:off x="2600644" y="2279635"/>
        <a:ext cx="1033849" cy="804194"/>
      </dsp:txXfrm>
    </dsp:sp>
    <dsp:sp modelId="{FA0A2D8C-D6EE-403F-85F8-03E6803A232A}">
      <dsp:nvSpPr>
        <dsp:cNvPr id="0" name=""/>
        <dsp:cNvSpPr/>
      </dsp:nvSpPr>
      <dsp:spPr>
        <a:xfrm>
          <a:off x="2406834" y="3786018"/>
          <a:ext cx="1421480" cy="172586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1500" kern="1200" dirty="0" smtClean="0"/>
            <a:t>KANTONALNI ZAVODI ZA JAVNO ZDRAVSTVO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1500" kern="1200" dirty="0" smtClean="0"/>
            <a:t>10</a:t>
          </a:r>
          <a:endParaRPr lang="en-US" sz="1500" kern="1200" dirty="0"/>
        </a:p>
      </dsp:txBody>
      <dsp:txXfrm>
        <a:off x="2476237" y="3855421"/>
        <a:ext cx="1282674" cy="1587054"/>
      </dsp:txXfrm>
    </dsp:sp>
    <dsp:sp modelId="{8C522E42-3B47-4AD4-9654-DD02E3366DBC}">
      <dsp:nvSpPr>
        <dsp:cNvPr id="0" name=""/>
        <dsp:cNvSpPr/>
      </dsp:nvSpPr>
      <dsp:spPr>
        <a:xfrm>
          <a:off x="3779202" y="3762773"/>
          <a:ext cx="1033849" cy="804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BA" sz="1200" kern="1200" dirty="0" smtClean="0"/>
            <a:t>Zdravstvene ustanove</a:t>
          </a:r>
          <a:endParaRPr lang="en-US" sz="1200" kern="1200" dirty="0"/>
        </a:p>
      </dsp:txBody>
      <dsp:txXfrm>
        <a:off x="3779202" y="3762773"/>
        <a:ext cx="1033849" cy="804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6C494-7BA3-4E46-901E-CA3D4F7FC9DF}">
      <dsp:nvSpPr>
        <dsp:cNvPr id="0" name=""/>
        <dsp:cNvSpPr/>
      </dsp:nvSpPr>
      <dsp:spPr>
        <a:xfrm flipH="1">
          <a:off x="41566" y="615377"/>
          <a:ext cx="3326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086B4-CF69-40D8-88A0-5BF8CFE93295}">
      <dsp:nvSpPr>
        <dsp:cNvPr id="0" name=""/>
        <dsp:cNvSpPr/>
      </dsp:nvSpPr>
      <dsp:spPr>
        <a:xfrm>
          <a:off x="353393" y="72058"/>
          <a:ext cx="5280660" cy="8633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2400" kern="1200" dirty="0" smtClean="0"/>
            <a:t>Pravilnik o obliku i sadržaju osnovne medicinske dokumentacije</a:t>
          </a:r>
          <a:endParaRPr lang="en-US" sz="2400" kern="1200" dirty="0"/>
        </a:p>
      </dsp:txBody>
      <dsp:txXfrm>
        <a:off x="395537" y="114202"/>
        <a:ext cx="5196372" cy="779029"/>
      </dsp:txXfrm>
    </dsp:sp>
    <dsp:sp modelId="{E248E75A-0453-4CCC-AEE5-22612AA8592D}">
      <dsp:nvSpPr>
        <dsp:cNvPr id="0" name=""/>
        <dsp:cNvSpPr/>
      </dsp:nvSpPr>
      <dsp:spPr>
        <a:xfrm>
          <a:off x="0" y="2255258"/>
          <a:ext cx="3960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419203-2E36-4BB4-978D-AEA8858DC165}">
      <dsp:nvSpPr>
        <dsp:cNvPr id="0" name=""/>
        <dsp:cNvSpPr/>
      </dsp:nvSpPr>
      <dsp:spPr>
        <a:xfrm>
          <a:off x="376821" y="1207119"/>
          <a:ext cx="5275503" cy="13285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2000" kern="1200" dirty="0" smtClean="0"/>
            <a:t>Pravilnik o obliku, sadržaju i načinu vođenja individualnih izvještajnih obrazaca i drugih pomoćnih obrazaca za vođenje evidencija kao i drugim pitanjima od značaja za individualne izvještajne obrasce i druge pomoćne obrasce</a:t>
          </a:r>
          <a:endParaRPr lang="en-US" sz="2000" kern="1200" dirty="0"/>
        </a:p>
      </dsp:txBody>
      <dsp:txXfrm>
        <a:off x="441677" y="1271975"/>
        <a:ext cx="5145791" cy="1198866"/>
      </dsp:txXfrm>
    </dsp:sp>
    <dsp:sp modelId="{B49CDB58-668C-4656-ABD7-B9B623C2BCF0}">
      <dsp:nvSpPr>
        <dsp:cNvPr id="0" name=""/>
        <dsp:cNvSpPr/>
      </dsp:nvSpPr>
      <dsp:spPr>
        <a:xfrm>
          <a:off x="0" y="3501082"/>
          <a:ext cx="3326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F2245-FCD6-4350-A618-26237BBE63E5}">
      <dsp:nvSpPr>
        <dsp:cNvPr id="0" name=""/>
        <dsp:cNvSpPr/>
      </dsp:nvSpPr>
      <dsp:spPr>
        <a:xfrm>
          <a:off x="377190" y="2836658"/>
          <a:ext cx="5280660" cy="944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2400" kern="1200" dirty="0" smtClean="0"/>
            <a:t>Pravilnik o načinu i rokovima dostavljanja i obliku i formi zbirnih izvještajnih obrazaca</a:t>
          </a:r>
          <a:endParaRPr lang="en-US" sz="2400" kern="1200" dirty="0"/>
        </a:p>
      </dsp:txBody>
      <dsp:txXfrm>
        <a:off x="423314" y="2882782"/>
        <a:ext cx="5188412" cy="852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530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530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73804C0D-49CC-4E3D-8818-A7263EB2D12B}" type="datetimeFigureOut">
              <a:rPr lang="hr-BA" smtClean="0"/>
              <a:pPr/>
              <a:t>28.11.2018.</a:t>
            </a:fld>
            <a:endParaRPr lang="hr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8951"/>
            <a:ext cx="2946400" cy="49530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378951"/>
            <a:ext cx="2946400" cy="49530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B45EC7B1-7F9B-4855-B854-053A92DC51BE}" type="slidenum">
              <a:rPr lang="hr-BA" smtClean="0"/>
              <a:pPr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253566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530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530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2C442515-9222-4F36-9F21-AB8FCFFECD52}" type="datetimeFigureOut">
              <a:rPr lang="hr-BA" smtClean="0"/>
              <a:pPr/>
              <a:t>28.11.2018.</a:t>
            </a:fld>
            <a:endParaRPr lang="hr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hr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2" y="4751390"/>
            <a:ext cx="5438775" cy="3889375"/>
          </a:xfrm>
          <a:prstGeom prst="rect">
            <a:avLst/>
          </a:prstGeom>
        </p:spPr>
        <p:txBody>
          <a:bodyPr vert="horz" lIns="91425" tIns="45712" rIns="91425" bIns="4571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951"/>
            <a:ext cx="2946400" cy="49530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378951"/>
            <a:ext cx="2946400" cy="49530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C0507973-92AB-47C8-B8B2-FBD119294B52}" type="slidenum">
              <a:rPr lang="hr-BA" smtClean="0"/>
              <a:pPr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30487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07973-92AB-47C8-B8B2-FBD119294B52}" type="slidenum">
              <a:rPr lang="hr-BA" smtClean="0"/>
              <a:pPr/>
              <a:t>1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864548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07973-92AB-47C8-B8B2-FBD119294B52}" type="slidenum">
              <a:rPr lang="hr-BA" smtClean="0"/>
              <a:pPr/>
              <a:t>2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27290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94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1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64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59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7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1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2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1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2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8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18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196838"/>
            <a:ext cx="7886700" cy="628787"/>
          </a:xfrm>
        </p:spPr>
        <p:txBody>
          <a:bodyPr>
            <a:normAutofit/>
          </a:bodyPr>
          <a:lstStyle/>
          <a:p>
            <a:r>
              <a:rPr lang="hr-BA" sz="2400" b="1" i="1" dirty="0" smtClean="0">
                <a:solidFill>
                  <a:schemeClr val="tx2"/>
                </a:solidFill>
                <a:latin typeface="+mn-lt"/>
              </a:rPr>
              <a:t>Služba za zdravstvenu statistiku</a:t>
            </a:r>
            <a:endParaRPr lang="hr-BA" sz="24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292" y="2807097"/>
            <a:ext cx="8220808" cy="26529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BA" sz="3200" b="1" dirty="0" smtClean="0">
                <a:solidFill>
                  <a:schemeClr val="tx2"/>
                </a:solidFill>
              </a:rPr>
              <a:t>INFORMATIVNO/EDUKATIVNA RADIONICA </a:t>
            </a:r>
          </a:p>
          <a:p>
            <a:pPr marL="0" indent="0" algn="ctr">
              <a:buNone/>
            </a:pPr>
            <a:r>
              <a:rPr lang="hr-BA" sz="3200" b="1" dirty="0" smtClean="0">
                <a:solidFill>
                  <a:schemeClr val="tx2"/>
                </a:solidFill>
              </a:rPr>
              <a:t>O REVIDIRANIM ZDRAVSTVENO-STATISTIČKIM OBRASCIMA</a:t>
            </a:r>
          </a:p>
          <a:p>
            <a:pPr marL="0" indent="0">
              <a:buNone/>
            </a:pPr>
            <a:endParaRPr lang="hr-BA" sz="32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hr-BA" sz="2400" i="1" dirty="0" smtClean="0">
                <a:solidFill>
                  <a:schemeClr val="tx2"/>
                </a:solidFill>
              </a:rPr>
              <a:t>Prim.dr Alma Gusinac Škopo</a:t>
            </a:r>
          </a:p>
          <a:p>
            <a:pPr marL="0" indent="0">
              <a:buNone/>
            </a:pPr>
            <a:r>
              <a:rPr lang="hr-BA" sz="2400" i="1" dirty="0" smtClean="0">
                <a:solidFill>
                  <a:schemeClr val="tx2"/>
                </a:solidFill>
              </a:rPr>
              <a:t>Sanela Tukulija; Bsc. IT</a:t>
            </a:r>
          </a:p>
          <a:p>
            <a:pPr marL="0" indent="0">
              <a:buNone/>
            </a:pPr>
            <a:endParaRPr lang="hr-BA" sz="2400" i="1" dirty="0" smtClean="0">
              <a:solidFill>
                <a:schemeClr val="tx2"/>
              </a:solidFill>
            </a:endParaRPr>
          </a:p>
          <a:p>
            <a:endParaRPr lang="hr-BA" sz="3200" b="1" dirty="0"/>
          </a:p>
          <a:p>
            <a:endParaRPr lang="hr-BA" sz="1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86" y="299092"/>
            <a:ext cx="3397626" cy="17430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6"/>
            <a:ext cx="492113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295421"/>
            <a:ext cx="2400300" cy="1093764"/>
          </a:xfrm>
        </p:spPr>
        <p:txBody>
          <a:bodyPr>
            <a:normAutofit/>
          </a:bodyPr>
          <a:lstStyle/>
          <a:p>
            <a:r>
              <a:rPr lang="hr-BA" dirty="0" smtClean="0"/>
              <a:t>PROTOKOL BOLESNIKA</a:t>
            </a:r>
            <a:endParaRPr lang="hr-B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0450" y="554636"/>
            <a:ext cx="4868863" cy="574123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389185"/>
            <a:ext cx="2558562" cy="5257800"/>
          </a:xfrm>
        </p:spPr>
        <p:txBody>
          <a:bodyPr>
            <a:normAutofit fontScale="62500" lnSpcReduction="20000"/>
          </a:bodyPr>
          <a:lstStyle/>
          <a:p>
            <a:r>
              <a:rPr lang="bs-Latn-BA" dirty="0"/>
              <a:t>Protokol bolesnika je osnovna medicinska dokumentacija koja se ustanovljava u zdravstvenim ustanovama i kod nosioca privatne prakse kod pružanja zdravstvenih usluga i poduzimanja medicinskih mjera kada se za pacijenta ne otvara zdravstveni karton i to:</a:t>
            </a:r>
            <a:endParaRPr lang="hr-BA" dirty="0"/>
          </a:p>
          <a:p>
            <a:pPr lvl="0"/>
            <a:r>
              <a:rPr lang="bs-Latn-BA" dirty="0"/>
              <a:t>za korisnike koji zdravstvenu uslugu traže u mjestima koja nisu njihova mjesta prebivališta (protokol prolaznika),</a:t>
            </a:r>
            <a:endParaRPr lang="hr-BA" dirty="0"/>
          </a:p>
          <a:p>
            <a:pPr lvl="0"/>
            <a:r>
              <a:rPr lang="bs-Latn-BA" dirty="0"/>
              <a:t>prilikom pružanja medicinskih intervencija pacijentima u zdravstvenim ustanovama (davanje injekcije, previjanje, mala hirurgija i dr.) (protokol intervencija),</a:t>
            </a:r>
            <a:endParaRPr lang="hr-B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s-Latn-BA" u="sng" dirty="0"/>
              <a:t>u hitnoj medicinskoj pomoći</a:t>
            </a:r>
            <a:r>
              <a:rPr lang="bs-Latn-BA" dirty="0"/>
              <a:t>,</a:t>
            </a:r>
            <a:endParaRPr lang="hr-B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s-Latn-BA" u="sng" dirty="0"/>
              <a:t>u specijalističko-konsultativnim službama,</a:t>
            </a:r>
            <a:endParaRPr lang="hr-BA" u="sng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s-Latn-BA" u="sng" dirty="0"/>
              <a:t>u dijagnostičkim službama,</a:t>
            </a:r>
            <a:endParaRPr lang="hr-BA" u="sng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s-Latn-BA" u="sng" dirty="0"/>
              <a:t>u svim bolnicama i stacionarima za primljene ležeće bolesnike,</a:t>
            </a:r>
            <a:endParaRPr lang="hr-BA" u="sng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s-Latn-BA" u="sng" dirty="0"/>
              <a:t>prilikom kućnih posjeta zdravstvenih radnika,</a:t>
            </a:r>
            <a:endParaRPr lang="hr-BA" u="sng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s-Latn-BA" u="sng" dirty="0"/>
              <a:t>u slučaju pregleda lica u svrhu izdavanja liječničkih uvjerenja,</a:t>
            </a:r>
            <a:endParaRPr lang="hr-BA" u="sng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s-Latn-BA" u="sng" dirty="0"/>
              <a:t>prilikom operativnih zahvata pacijenata. </a:t>
            </a:r>
            <a:endParaRPr lang="hr-BA" u="sng" dirty="0"/>
          </a:p>
          <a:p>
            <a:r>
              <a:rPr lang="bs-Latn-BA" dirty="0"/>
              <a:t>Ovlašteni doktor medicine dužan je u protokol unijeti podatke o utvrđenoj dijagnozi, propisanu terapiju i podatke o upućivanju pacijenta na dijagnostičku pretragu i/ili stacionarno bolničko liječenje. Isto se odnosi i na protokol bolesnika kojima je pružena stomatološka usluga i koji popunjava ovlašteni doktor stomatologije</a:t>
            </a:r>
            <a:r>
              <a:rPr lang="bs-Latn-BA" dirty="0" smtClean="0"/>
              <a:t>.</a:t>
            </a:r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10564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4213"/>
            <a:ext cx="2400300" cy="2286000"/>
          </a:xfrm>
        </p:spPr>
        <p:txBody>
          <a:bodyPr>
            <a:normAutofit/>
          </a:bodyPr>
          <a:lstStyle/>
          <a:p>
            <a:r>
              <a:rPr lang="bs-Latn-BA" sz="2800" dirty="0">
                <a:solidFill>
                  <a:schemeClr val="bg1"/>
                </a:solidFill>
              </a:rPr>
              <a:t>Matična knjiga lica smještenih u bolničkoj zdravstvenoj ustanovi </a:t>
            </a:r>
            <a:endParaRPr lang="hr-BA" sz="28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2866" y="132055"/>
            <a:ext cx="5598687" cy="63736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s-Latn-BA" dirty="0"/>
              <a:t>Matična knjiga lica smještenih u bolničkoj zdravstvenoj ustanovi predstavlja osnovnu medicinsku dokumentaciju koju obavezno vode bolničke zdravstvene ustanove za pacijente koji se nalaze na liječenju, rehabilitaciji ili porođaju. Matična knjiga lica smještenih u bolničkoj zdravstvenoj ustanovi se formira na osnovu matičnih listova.</a:t>
            </a:r>
            <a:endParaRPr lang="hr-BA" dirty="0"/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41574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59190"/>
            <a:ext cx="2400300" cy="1278403"/>
          </a:xfrm>
        </p:spPr>
        <p:txBody>
          <a:bodyPr>
            <a:normAutofit fontScale="90000"/>
          </a:bodyPr>
          <a:lstStyle/>
          <a:p>
            <a:r>
              <a:rPr lang="bs-Latn-BA" dirty="0"/>
              <a:t>Historija bolesti</a:t>
            </a:r>
            <a:r>
              <a:rPr lang="hr-BA" dirty="0"/>
              <a:t/>
            </a:r>
            <a:br>
              <a:rPr lang="hr-BA" dirty="0"/>
            </a:br>
            <a:endParaRPr lang="hr-B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7816" y="269644"/>
            <a:ext cx="5441430" cy="62133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87062"/>
            <a:ext cx="2400300" cy="4318142"/>
          </a:xfrm>
        </p:spPr>
        <p:txBody>
          <a:bodyPr/>
          <a:lstStyle/>
          <a:p>
            <a:r>
              <a:rPr lang="bs-Latn-BA" dirty="0"/>
              <a:t>Historija bolesti je osnovna medicinska dokumentacija koja se vodi u svim bolničkim zdravstvenim ustanovama za pacijente liječene u toj zdravstvenoj ustanovi. U historiju bolesti obavezno se evidentiraju podaci o bolesti, početku i uzroku bolesti, načinu, trajanju i ishodu liječenja pacijenta.</a:t>
            </a:r>
            <a:endParaRPr lang="hr-BA" dirty="0"/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41659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54743"/>
            <a:ext cx="2734408" cy="2286000"/>
          </a:xfrm>
        </p:spPr>
        <p:txBody>
          <a:bodyPr>
            <a:normAutofit/>
          </a:bodyPr>
          <a:lstStyle/>
          <a:p>
            <a:r>
              <a:rPr lang="hr-BA" dirty="0"/>
              <a:t>Temperaturno-terapijsko-dijetetska lista</a:t>
            </a:r>
            <a:br>
              <a:rPr lang="hr-BA" dirty="0"/>
            </a:br>
            <a:endParaRPr lang="hr-B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0980" y="1288951"/>
            <a:ext cx="5212965" cy="398758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71700"/>
            <a:ext cx="2400300" cy="4133504"/>
          </a:xfrm>
        </p:spPr>
        <p:txBody>
          <a:bodyPr/>
          <a:lstStyle/>
          <a:p>
            <a:r>
              <a:rPr lang="hr-BA" dirty="0"/>
              <a:t>Temperaturno-terapijsko-dijetetska lista je osnovna medicinska dokumentacija koju vode bolničke zdravstvene ustanove za svakog pacijenta koji se liječi u toj zdravstvenoj ustanovi. U temperaturno-terapijsko-dijetetskoj listi obavezno se evidentiraju vitalni parametri pacijenta (krvni pritisak, puls, tjelesna temperatura itd.), terapija koja se daje i podaci o ishrani. </a:t>
            </a:r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21247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1304779"/>
          </a:xfrm>
        </p:spPr>
        <p:txBody>
          <a:bodyPr>
            <a:normAutofit fontScale="90000"/>
          </a:bodyPr>
          <a:lstStyle/>
          <a:p>
            <a:r>
              <a:rPr lang="bs-Latn-BA" dirty="0"/>
              <a:t>Lista anestezije</a:t>
            </a:r>
            <a:r>
              <a:rPr lang="hr-BA" dirty="0"/>
              <a:t/>
            </a:r>
            <a:br>
              <a:rPr lang="hr-BA" dirty="0"/>
            </a:br>
            <a:endParaRPr lang="hr-B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2885" y="320704"/>
            <a:ext cx="5651292" cy="638185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48608"/>
            <a:ext cx="2400300" cy="4256596"/>
          </a:xfrm>
        </p:spPr>
        <p:txBody>
          <a:bodyPr/>
          <a:lstStyle/>
          <a:p>
            <a:r>
              <a:rPr lang="bs-Latn-BA" dirty="0"/>
              <a:t>List anestezije je osnovna medicinska dokumentacija koja se vodi kod svih pacijenata koji su primili anesteziju u zdravstvenoj ustanovi. List anestezije mora da sadrži najmanje podatke o vrsti i količini anestetika, vremenu trajanja i toku anestezije koju isključivo popunjava ovlašteni doktor medicine specijalista anestezije i reanimacije u zdravstvenoj ustanovi.</a:t>
            </a:r>
            <a:endParaRPr lang="hr-BA" dirty="0"/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148703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1498210"/>
          </a:xfrm>
        </p:spPr>
        <p:txBody>
          <a:bodyPr>
            <a:normAutofit/>
          </a:bodyPr>
          <a:lstStyle/>
          <a:p>
            <a:r>
              <a:rPr lang="bs-Latn-BA" sz="3200" dirty="0"/>
              <a:t>Otpusno pismo</a:t>
            </a:r>
            <a:r>
              <a:rPr lang="hr-BA" sz="3200" dirty="0"/>
              <a:t/>
            </a:r>
            <a:br>
              <a:rPr lang="hr-BA" sz="3200" dirty="0"/>
            </a:br>
            <a:endParaRPr lang="hr-BA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797" y="278193"/>
            <a:ext cx="5261547" cy="636854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92569"/>
            <a:ext cx="2400300" cy="4212635"/>
          </a:xfrm>
        </p:spPr>
        <p:txBody>
          <a:bodyPr/>
          <a:lstStyle/>
          <a:p>
            <a:r>
              <a:rPr lang="bs-Latn-BA" dirty="0"/>
              <a:t>Otpusno pismo je osnovna medicinska dokumentacija koju izdaje bolnička zdravstvena ustanova pacijentu u kojoj je okončano pacijentovo liječenje. U otpusnom pismu evidentiraju se otpusne dijagnoze, svi postupci i terapija primjenjivana prilikom liječenja i preporuka za daljnji tretman koju sačinjava ovlašteni doktor medicine u bolničkoj zdravstvenoj ustanovi.</a:t>
            </a:r>
            <a:endParaRPr lang="hr-BA" dirty="0"/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63527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567354" cy="1322364"/>
          </a:xfrm>
        </p:spPr>
        <p:txBody>
          <a:bodyPr>
            <a:normAutofit fontScale="90000"/>
          </a:bodyPr>
          <a:lstStyle/>
          <a:p>
            <a:r>
              <a:rPr lang="bs-Latn-BA" dirty="0">
                <a:solidFill>
                  <a:schemeClr val="bg1"/>
                </a:solidFill>
              </a:rPr>
              <a:t>Lista kliničkog puta pacijenta</a:t>
            </a:r>
            <a:r>
              <a:rPr lang="hr-BA" dirty="0">
                <a:solidFill>
                  <a:schemeClr val="bg1"/>
                </a:solidFill>
              </a:rPr>
              <a:t/>
            </a:r>
            <a:br>
              <a:rPr lang="hr-BA" dirty="0">
                <a:solidFill>
                  <a:schemeClr val="bg1"/>
                </a:solidFill>
              </a:rPr>
            </a:br>
            <a:endParaRPr lang="hr-BA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0450" y="1044573"/>
            <a:ext cx="4868863" cy="516279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6723"/>
            <a:ext cx="2400300" cy="4388481"/>
          </a:xfrm>
        </p:spPr>
        <p:txBody>
          <a:bodyPr>
            <a:normAutofit fontScale="85000" lnSpcReduction="20000"/>
          </a:bodyPr>
          <a:lstStyle/>
          <a:p>
            <a:r>
              <a:rPr lang="bs-Latn-BA" dirty="0"/>
              <a:t>Lista kliničkog puta pacijenata je medicinska dokumentacija koju vodi zdravstvena ustanova koja ima za cilj praćenje toka liječenja pacijenata. Lista se vodi u skladu sa prihvaćenim kliničkim protokolima za svaku bolest od ovlaštenog doktora medicine, odnosno ovlaštenog doktora stomatologije.</a:t>
            </a:r>
            <a:endParaRPr lang="hr-BA" dirty="0"/>
          </a:p>
          <a:p>
            <a:r>
              <a:rPr lang="bs-Latn-BA" dirty="0"/>
              <a:t>Klinički putevi (KP) su osnovna medicinska dokumentacija, odnosno po definiciji EPA (</a:t>
            </a:r>
            <a:r>
              <a:rPr lang="bs-Latn-BA" i="1" dirty="0"/>
              <a:t>European Pathway Association</a:t>
            </a:r>
            <a:r>
              <a:rPr lang="bs-Latn-BA" dirty="0"/>
              <a:t>) metodologija za zajedničko odlučivanje i organizaciju zaštite koja se može predvidjeti - za dobro definisanu grupu pacijenata tokom jednog dobro definisanog perioda. Klinički put se otvara za dogovoreno stanje, oboljenje, simptom, tretman, proceduru, uslugu, problem ili za kombinacije navedenih grupa i može biti samo dio medicinske dokumentacije ili pak cijela medicinska dokumentacija.</a:t>
            </a:r>
            <a:endParaRPr lang="hr-BA" dirty="0"/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18254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200" dirty="0">
                <a:solidFill>
                  <a:schemeClr val="bg1"/>
                </a:solidFill>
              </a:rPr>
              <a:t>Karton zdravstvene njege</a:t>
            </a:r>
            <a:r>
              <a:rPr lang="hr-BA" sz="3200" dirty="0">
                <a:solidFill>
                  <a:schemeClr val="tx1"/>
                </a:solidFill>
              </a:rPr>
              <a:t/>
            </a:r>
            <a:br>
              <a:rPr lang="hr-BA" sz="3200" dirty="0">
                <a:solidFill>
                  <a:schemeClr val="tx1"/>
                </a:solidFill>
              </a:rPr>
            </a:br>
            <a:endParaRPr lang="hr-BA" sz="32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5485" y="731838"/>
            <a:ext cx="4624938" cy="608108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s-Latn-BA" dirty="0"/>
              <a:t>Ovaj karton se otvara za sve pacijente koji se liječe na svim nivoima zdravstvene zaštite. </a:t>
            </a:r>
            <a:endParaRPr lang="hr-BA" dirty="0"/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27879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576146" cy="1269610"/>
          </a:xfrm>
        </p:spPr>
        <p:txBody>
          <a:bodyPr>
            <a:normAutofit fontScale="90000"/>
          </a:bodyPr>
          <a:lstStyle/>
          <a:p>
            <a:r>
              <a:rPr lang="hr-BA" sz="3200" dirty="0" smtClean="0">
                <a:solidFill>
                  <a:schemeClr val="bg1"/>
                </a:solidFill>
              </a:rPr>
              <a:t>KARTON POLIVALENTNE PATRONAŽE </a:t>
            </a:r>
            <a:endParaRPr lang="hr-BA" sz="32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BA" dirty="0" smtClean="0">
                <a:solidFill>
                  <a:schemeClr val="bg1"/>
                </a:solidFill>
              </a:rPr>
              <a:t>Kartoni se otvaraju za svakog korisnika usluga patronaže prema populacionoj skupini ili vrsti oboljenja kojima se te usluge pružaju.</a:t>
            </a:r>
            <a:endParaRPr lang="hr-BA" dirty="0">
              <a:solidFill>
                <a:schemeClr val="bg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2705" y="731838"/>
            <a:ext cx="404435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640080"/>
            <a:ext cx="2400300" cy="2286000"/>
          </a:xfrm>
        </p:spPr>
        <p:txBody>
          <a:bodyPr>
            <a:normAutofit/>
          </a:bodyPr>
          <a:lstStyle/>
          <a:p>
            <a:r>
              <a:rPr lang="bs-Latn-BA" sz="3200" dirty="0">
                <a:solidFill>
                  <a:schemeClr val="bg1"/>
                </a:solidFill>
              </a:rPr>
              <a:t>Karton akušerske njege</a:t>
            </a:r>
            <a:r>
              <a:rPr lang="hr-BA" sz="3200" dirty="0">
                <a:solidFill>
                  <a:schemeClr val="bg1"/>
                </a:solidFill>
              </a:rPr>
              <a:t/>
            </a:r>
            <a:br>
              <a:rPr lang="hr-BA" sz="3200" dirty="0">
                <a:solidFill>
                  <a:schemeClr val="bg1"/>
                </a:solidFill>
              </a:rPr>
            </a:br>
            <a:endParaRPr lang="hr-BA" sz="32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4846" y="731838"/>
            <a:ext cx="4429431" cy="582402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s-Latn-BA" dirty="0"/>
              <a:t>Ovaj karton se otvara za </a:t>
            </a:r>
            <a:r>
              <a:rPr lang="bs-Latn-BA" dirty="0" smtClean="0"/>
              <a:t>svaku  porodilju </a:t>
            </a:r>
            <a:r>
              <a:rPr lang="bs-Latn-BA" dirty="0"/>
              <a:t>na svim nivoima zdravstvene zaštite. </a:t>
            </a:r>
            <a:endParaRPr lang="hr-BA" dirty="0"/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9667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827" y="804893"/>
            <a:ext cx="4705704" cy="513953"/>
          </a:xfrm>
        </p:spPr>
        <p:txBody>
          <a:bodyPr>
            <a:normAutofit fontScale="90000"/>
          </a:bodyPr>
          <a:lstStyle/>
          <a:p>
            <a:pPr algn="ctr"/>
            <a:r>
              <a:rPr lang="hr-BA" b="1" dirty="0" smtClean="0">
                <a:latin typeface="Book Antiqua" panose="02040602050305030304" pitchFamily="18" charset="0"/>
              </a:rPr>
              <a:t/>
            </a:r>
            <a:br>
              <a:rPr lang="hr-BA" b="1" dirty="0" smtClean="0">
                <a:latin typeface="Book Antiqua" panose="02040602050305030304" pitchFamily="18" charset="0"/>
              </a:rPr>
            </a:br>
            <a:r>
              <a:rPr lang="hr-BA" b="1" dirty="0">
                <a:latin typeface="Book Antiqua" panose="02040602050305030304" pitchFamily="18" charset="0"/>
              </a:rPr>
              <a:t/>
            </a:r>
            <a:br>
              <a:rPr lang="hr-BA" b="1" dirty="0">
                <a:latin typeface="Book Antiqua" panose="02040602050305030304" pitchFamily="18" charset="0"/>
              </a:rPr>
            </a:br>
            <a:endParaRPr lang="hr-BA" sz="27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626255312"/>
              </p:ext>
            </p:extLst>
          </p:nvPr>
        </p:nvGraphicFramePr>
        <p:xfrm>
          <a:off x="4219025" y="1082352"/>
          <a:ext cx="4813657" cy="5634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Elbow Connector 8"/>
          <p:cNvCxnSpPr/>
          <p:nvPr/>
        </p:nvCxnSpPr>
        <p:spPr>
          <a:xfrm rot="10800000">
            <a:off x="6149593" y="2270626"/>
            <a:ext cx="952520" cy="670544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97" y="203145"/>
            <a:ext cx="4921135" cy="504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" y="1082352"/>
            <a:ext cx="4086433" cy="4368879"/>
          </a:xfrm>
          <a:prstGeom prst="rect">
            <a:avLst/>
          </a:prstGeom>
        </p:spPr>
      </p:pic>
      <p:cxnSp>
        <p:nvCxnSpPr>
          <p:cNvPr id="10" name="Elbow Connector 9"/>
          <p:cNvCxnSpPr/>
          <p:nvPr/>
        </p:nvCxnSpPr>
        <p:spPr>
          <a:xfrm rot="10800000">
            <a:off x="7815014" y="4125758"/>
            <a:ext cx="952520" cy="670544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6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76203"/>
          </a:xfrm>
        </p:spPr>
        <p:txBody>
          <a:bodyPr>
            <a:normAutofit/>
          </a:bodyPr>
          <a:lstStyle/>
          <a:p>
            <a:r>
              <a:rPr lang="hr-BA" sz="3600" dirty="0" smtClean="0">
                <a:solidFill>
                  <a:schemeClr val="tx2"/>
                </a:solidFill>
              </a:rPr>
              <a:t>KNJIGE</a:t>
            </a:r>
            <a:endParaRPr lang="hr-BA" sz="3600" dirty="0">
              <a:solidFill>
                <a:schemeClr val="tx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9379" y="1848785"/>
            <a:ext cx="3967219" cy="179122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64075" y="1848785"/>
            <a:ext cx="4056682" cy="440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BA" sz="4400" b="1" dirty="0" smtClean="0">
                <a:solidFill>
                  <a:schemeClr val="tx2"/>
                </a:solidFill>
              </a:rPr>
              <a:t>INDIVIDUALNI OBRASCI</a:t>
            </a:r>
            <a:endParaRPr lang="hr-BA" sz="44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43" y="440692"/>
            <a:ext cx="4919898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933302"/>
            <a:ext cx="7543801" cy="39357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BA" sz="2800" dirty="0"/>
              <a:t>Individualni izvještajni obrasci i pomoćni obrasci za vođenje evidencija podrazumijevaju pisane dokaze, tvrdnje i nalaze koji se primjenjuju u postupku provođenja zdravstvene zaštite i predstavljaju osnovu za upis podataka u evidencije.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BA" sz="2800" dirty="0"/>
              <a:t>Individualni izvještajni obrasci i pomoćni obrasci za vođenje evidencija popunjavaju se i dostavljaju po utvrđenoj metodologiji za određene pojave koje se prate u sektoru zdravstva </a:t>
            </a:r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6354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480848"/>
            <a:ext cx="7543801" cy="5388246"/>
          </a:xfrm>
        </p:spPr>
        <p:txBody>
          <a:bodyPr>
            <a:normAutofit fontScale="92500" lnSpcReduction="20000"/>
          </a:bodyPr>
          <a:lstStyle/>
          <a:p>
            <a:r>
              <a:rPr lang="hr-BA" dirty="0"/>
              <a:t>1. </a:t>
            </a:r>
            <a:r>
              <a:rPr lang="hr-BA" dirty="0" smtClean="0"/>
              <a:t>Bolesničko-statistički </a:t>
            </a:r>
            <a:r>
              <a:rPr lang="hr-BA" dirty="0"/>
              <a:t>list; </a:t>
            </a:r>
            <a:r>
              <a:rPr lang="hr-BA" dirty="0" smtClean="0"/>
              <a:t>ONKO i PSIHIJATRIJSKI tip</a:t>
            </a:r>
          </a:p>
          <a:p>
            <a:r>
              <a:rPr lang="hr-BA" dirty="0" smtClean="0"/>
              <a:t>2</a:t>
            </a:r>
            <a:r>
              <a:rPr lang="hr-BA" dirty="0"/>
              <a:t>. </a:t>
            </a:r>
            <a:r>
              <a:rPr lang="hr-BA" dirty="0" smtClean="0"/>
              <a:t>Prijave</a:t>
            </a:r>
            <a:r>
              <a:rPr lang="hr-BA" dirty="0"/>
              <a:t>: </a:t>
            </a:r>
            <a:endParaRPr lang="hr-BA" dirty="0" smtClean="0"/>
          </a:p>
          <a:p>
            <a:r>
              <a:rPr lang="hr-BA" dirty="0" smtClean="0">
                <a:solidFill>
                  <a:srgbClr val="FF0000"/>
                </a:solidFill>
              </a:rPr>
              <a:t>a</a:t>
            </a:r>
            <a:r>
              <a:rPr lang="hr-BA" dirty="0">
                <a:solidFill>
                  <a:srgbClr val="FF0000"/>
                </a:solidFill>
              </a:rPr>
              <a:t>) Prijava oboljenja - smrti od zaraznih bolesti, </a:t>
            </a:r>
            <a:endParaRPr lang="hr-BA" dirty="0" smtClean="0">
              <a:solidFill>
                <a:srgbClr val="FF0000"/>
              </a:solidFill>
            </a:endParaRPr>
          </a:p>
          <a:p>
            <a:r>
              <a:rPr lang="hr-BA" dirty="0" smtClean="0">
                <a:solidFill>
                  <a:srgbClr val="FF0000"/>
                </a:solidFill>
              </a:rPr>
              <a:t>b</a:t>
            </a:r>
            <a:r>
              <a:rPr lang="hr-BA" dirty="0">
                <a:solidFill>
                  <a:srgbClr val="FF0000"/>
                </a:solidFill>
              </a:rPr>
              <a:t>) Prijava oboljelog od HIV/AIDS-a</a:t>
            </a:r>
            <a:r>
              <a:rPr lang="hr-BA" dirty="0" smtClean="0">
                <a:solidFill>
                  <a:srgbClr val="FF0000"/>
                </a:solidFill>
              </a:rPr>
              <a:t>,</a:t>
            </a:r>
          </a:p>
          <a:p>
            <a:r>
              <a:rPr lang="hr-BA" dirty="0" smtClean="0">
                <a:solidFill>
                  <a:srgbClr val="FF0000"/>
                </a:solidFill>
              </a:rPr>
              <a:t> </a:t>
            </a:r>
            <a:r>
              <a:rPr lang="hr-BA" dirty="0">
                <a:solidFill>
                  <a:srgbClr val="FF0000"/>
                </a:solidFill>
              </a:rPr>
              <a:t>c) Prijava oboljelog djeteta od HIV/AIDS-a, </a:t>
            </a:r>
            <a:endParaRPr lang="hr-BA" dirty="0" smtClean="0">
              <a:solidFill>
                <a:srgbClr val="FF0000"/>
              </a:solidFill>
            </a:endParaRPr>
          </a:p>
          <a:p>
            <a:r>
              <a:rPr lang="hr-BA" dirty="0" smtClean="0">
                <a:solidFill>
                  <a:srgbClr val="FF0000"/>
                </a:solidFill>
              </a:rPr>
              <a:t>d</a:t>
            </a:r>
            <a:r>
              <a:rPr lang="hr-BA" dirty="0">
                <a:solidFill>
                  <a:srgbClr val="FF0000"/>
                </a:solidFill>
              </a:rPr>
              <a:t>) Prijava smrti oboljelog od HIV/AIDS-a, </a:t>
            </a:r>
            <a:endParaRPr lang="hr-BA" dirty="0" smtClean="0">
              <a:solidFill>
                <a:srgbClr val="FF0000"/>
              </a:solidFill>
            </a:endParaRPr>
          </a:p>
          <a:p>
            <a:r>
              <a:rPr lang="hr-BA" dirty="0" smtClean="0">
                <a:solidFill>
                  <a:srgbClr val="FF0000"/>
                </a:solidFill>
              </a:rPr>
              <a:t>e</a:t>
            </a:r>
            <a:r>
              <a:rPr lang="hr-BA" dirty="0">
                <a:solidFill>
                  <a:srgbClr val="FF0000"/>
                </a:solidFill>
              </a:rPr>
              <a:t>) Prijava o tuberkulozi, </a:t>
            </a:r>
            <a:endParaRPr lang="hr-BA" dirty="0" smtClean="0">
              <a:solidFill>
                <a:srgbClr val="FF0000"/>
              </a:solidFill>
            </a:endParaRPr>
          </a:p>
          <a:p>
            <a:r>
              <a:rPr lang="hr-BA" dirty="0" smtClean="0">
                <a:solidFill>
                  <a:srgbClr val="FF0000"/>
                </a:solidFill>
              </a:rPr>
              <a:t>f</a:t>
            </a:r>
            <a:r>
              <a:rPr lang="hr-BA" dirty="0">
                <a:solidFill>
                  <a:srgbClr val="FF0000"/>
                </a:solidFill>
              </a:rPr>
              <a:t>) Prijava bolničke infekcije, </a:t>
            </a:r>
            <a:endParaRPr lang="hr-BA" dirty="0" smtClean="0">
              <a:solidFill>
                <a:srgbClr val="FF0000"/>
              </a:solidFill>
            </a:endParaRPr>
          </a:p>
          <a:p>
            <a:r>
              <a:rPr lang="hr-BA" dirty="0" smtClean="0">
                <a:solidFill>
                  <a:srgbClr val="FF0000"/>
                </a:solidFill>
              </a:rPr>
              <a:t>g</a:t>
            </a:r>
            <a:r>
              <a:rPr lang="hr-BA" dirty="0">
                <a:solidFill>
                  <a:srgbClr val="FF0000"/>
                </a:solidFill>
              </a:rPr>
              <a:t>) Prijava/odjava epidemije zaraznih bolesti</a:t>
            </a:r>
            <a:r>
              <a:rPr lang="hr-BA" dirty="0" smtClean="0">
                <a:solidFill>
                  <a:srgbClr val="FF0000"/>
                </a:solidFill>
              </a:rPr>
              <a:t>,</a:t>
            </a:r>
          </a:p>
          <a:p>
            <a:r>
              <a:rPr lang="hr-BA" dirty="0" smtClean="0">
                <a:solidFill>
                  <a:srgbClr val="FF0000"/>
                </a:solidFill>
              </a:rPr>
              <a:t> </a:t>
            </a:r>
            <a:r>
              <a:rPr lang="hr-BA" dirty="0">
                <a:solidFill>
                  <a:srgbClr val="FF0000"/>
                </a:solidFill>
              </a:rPr>
              <a:t>h) Prijava postvakcinalne komplikacije, </a:t>
            </a:r>
            <a:endParaRPr lang="hr-BA" dirty="0" smtClean="0">
              <a:solidFill>
                <a:srgbClr val="FF0000"/>
              </a:solidFill>
            </a:endParaRPr>
          </a:p>
          <a:p>
            <a:r>
              <a:rPr lang="hr-BA" dirty="0" smtClean="0"/>
              <a:t>i</a:t>
            </a:r>
            <a:r>
              <a:rPr lang="hr-BA" dirty="0"/>
              <a:t>) Prijava porođaja</a:t>
            </a:r>
            <a:r>
              <a:rPr lang="hr-BA" dirty="0" smtClean="0"/>
              <a:t>,</a:t>
            </a:r>
          </a:p>
          <a:p>
            <a:r>
              <a:rPr lang="hr-BA" dirty="0" smtClean="0"/>
              <a:t> </a:t>
            </a:r>
            <a:r>
              <a:rPr lang="hr-BA" dirty="0"/>
              <a:t>j) Prijava prekida trudnoće, </a:t>
            </a:r>
            <a:endParaRPr lang="hr-BA" dirty="0" smtClean="0"/>
          </a:p>
          <a:p>
            <a:r>
              <a:rPr lang="hr-BA" dirty="0" smtClean="0"/>
              <a:t>k</a:t>
            </a:r>
            <a:r>
              <a:rPr lang="hr-BA" dirty="0"/>
              <a:t>) Prijava nesreće/povrede na poslu, </a:t>
            </a:r>
            <a:endParaRPr lang="hr-BA" dirty="0" smtClean="0"/>
          </a:p>
          <a:p>
            <a:r>
              <a:rPr lang="hr-BA" dirty="0" smtClean="0"/>
              <a:t>l</a:t>
            </a:r>
            <a:r>
              <a:rPr lang="hr-BA" dirty="0"/>
              <a:t>) Prijava o profesionalnoj bolesti</a:t>
            </a:r>
          </a:p>
        </p:txBody>
      </p:sp>
    </p:spTree>
    <p:extLst>
      <p:ext uri="{BB962C8B-B14F-4D97-AF65-F5344CB8AC3E}">
        <p14:creationId xmlns:p14="http://schemas.microsoft.com/office/powerpoint/2010/main" val="3715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608083"/>
            <a:ext cx="7543801" cy="4261011"/>
          </a:xfrm>
        </p:spPr>
        <p:txBody>
          <a:bodyPr/>
          <a:lstStyle/>
          <a:p>
            <a:r>
              <a:rPr lang="hr-BA" dirty="0"/>
              <a:t>m) </a:t>
            </a:r>
            <a:r>
              <a:rPr lang="hr-BA" sz="2400" dirty="0">
                <a:solidFill>
                  <a:srgbClr val="FF0000"/>
                </a:solidFill>
              </a:rPr>
              <a:t>Prijava privremene spriječenosti za rad,</a:t>
            </a:r>
          </a:p>
          <a:p>
            <a:r>
              <a:rPr lang="hr-BA" sz="2400" dirty="0"/>
              <a:t> n) Prijava povrede u sabraćaju,</a:t>
            </a:r>
          </a:p>
          <a:p>
            <a:r>
              <a:rPr lang="hr-BA" sz="2400" dirty="0"/>
              <a:t> o) Prijava oboljelog od maligne neoplazme, </a:t>
            </a:r>
          </a:p>
          <a:p>
            <a:r>
              <a:rPr lang="hr-BA" sz="2400" dirty="0"/>
              <a:t>p) Prijava oboljelog od šećerne bolesti, </a:t>
            </a:r>
          </a:p>
          <a:p>
            <a:r>
              <a:rPr lang="hr-BA" sz="2400" dirty="0"/>
              <a:t>q) Prijava oboljelog od hronične bubrežne insuficijencije,</a:t>
            </a:r>
          </a:p>
          <a:p>
            <a:r>
              <a:rPr lang="hr-BA" sz="2400" dirty="0"/>
              <a:t> r) Prijava kongenitalne malformacije,</a:t>
            </a:r>
          </a:p>
          <a:p>
            <a:r>
              <a:rPr lang="hr-BA" sz="2400" dirty="0"/>
              <a:t> s) Prijava oboljelog od hroničnih psihoza, </a:t>
            </a:r>
          </a:p>
          <a:p>
            <a:r>
              <a:rPr lang="hr-BA" sz="2400" dirty="0"/>
              <a:t>t) Prijava liječenih ovisnika od psihoaktivnih supstanci</a:t>
            </a:r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314181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Pomoćni obrasci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400" dirty="0"/>
              <a:t>3. </a:t>
            </a:r>
            <a:r>
              <a:rPr lang="hr-BA" sz="2400" dirty="0">
                <a:solidFill>
                  <a:srgbClr val="FF0000"/>
                </a:solidFill>
              </a:rPr>
              <a:t>recepti; </a:t>
            </a:r>
            <a:endParaRPr lang="hr-BA" sz="2400" dirty="0" smtClean="0">
              <a:solidFill>
                <a:srgbClr val="FF0000"/>
              </a:solidFill>
            </a:endParaRPr>
          </a:p>
          <a:p>
            <a:r>
              <a:rPr lang="hr-BA" sz="2400" dirty="0" smtClean="0"/>
              <a:t>4</a:t>
            </a:r>
            <a:r>
              <a:rPr lang="hr-BA" sz="2400" dirty="0"/>
              <a:t>. uputnica specijalisti, nalaz i mišljenje; </a:t>
            </a:r>
            <a:endParaRPr lang="hr-BA" sz="2400" dirty="0" smtClean="0"/>
          </a:p>
          <a:p>
            <a:r>
              <a:rPr lang="hr-BA" sz="2400" dirty="0" smtClean="0"/>
              <a:t>5</a:t>
            </a:r>
            <a:r>
              <a:rPr lang="hr-BA" sz="2400" dirty="0"/>
              <a:t>. uputnica u bolnicu; </a:t>
            </a:r>
            <a:endParaRPr lang="hr-BA" sz="2400" dirty="0" smtClean="0"/>
          </a:p>
          <a:p>
            <a:r>
              <a:rPr lang="hr-BA" sz="2400" dirty="0" smtClean="0"/>
              <a:t>6</a:t>
            </a:r>
            <a:r>
              <a:rPr lang="hr-BA" sz="2400" dirty="0"/>
              <a:t>. uputnica u laboratoriju; </a:t>
            </a:r>
            <a:endParaRPr lang="hr-BA" sz="2400" dirty="0" smtClean="0"/>
          </a:p>
          <a:p>
            <a:r>
              <a:rPr lang="hr-BA" sz="2400" dirty="0" smtClean="0"/>
              <a:t>7</a:t>
            </a:r>
            <a:r>
              <a:rPr lang="hr-BA" sz="2400" dirty="0"/>
              <a:t>. laboratorijski nalaz</a:t>
            </a:r>
            <a:r>
              <a:rPr lang="hr-BA" sz="2400" dirty="0" smtClean="0"/>
              <a:t>;</a:t>
            </a:r>
          </a:p>
          <a:p>
            <a:r>
              <a:rPr lang="hr-BA" sz="2400" dirty="0" smtClean="0"/>
              <a:t> </a:t>
            </a:r>
            <a:r>
              <a:rPr lang="hr-BA" sz="2400" dirty="0"/>
              <a:t>8. </a:t>
            </a:r>
            <a:r>
              <a:rPr lang="hr-BA" sz="2400" dirty="0" smtClean="0"/>
              <a:t>ljekarsko </a:t>
            </a:r>
            <a:r>
              <a:rPr lang="hr-BA" sz="2400" dirty="0"/>
              <a:t>uvjerenje</a:t>
            </a:r>
            <a:r>
              <a:rPr lang="hr-BA" sz="2400" dirty="0" smtClean="0"/>
              <a:t>;</a:t>
            </a:r>
          </a:p>
          <a:p>
            <a:r>
              <a:rPr lang="hr-BA" sz="2400" dirty="0" smtClean="0">
                <a:solidFill>
                  <a:srgbClr val="FF0000"/>
                </a:solidFill>
              </a:rPr>
              <a:t> </a:t>
            </a:r>
            <a:r>
              <a:rPr lang="hr-BA" sz="2400" dirty="0">
                <a:solidFill>
                  <a:srgbClr val="FF0000"/>
                </a:solidFill>
              </a:rPr>
              <a:t>9. sanitarna knjižica; </a:t>
            </a:r>
            <a:endParaRPr lang="hr-BA" sz="2400" dirty="0" smtClean="0">
              <a:solidFill>
                <a:srgbClr val="FF0000"/>
              </a:solidFill>
            </a:endParaRPr>
          </a:p>
          <a:p>
            <a:r>
              <a:rPr lang="hr-BA" sz="2400" dirty="0" smtClean="0">
                <a:solidFill>
                  <a:srgbClr val="FF0000"/>
                </a:solidFill>
              </a:rPr>
              <a:t>10</a:t>
            </a:r>
            <a:r>
              <a:rPr lang="hr-BA" sz="2400" dirty="0">
                <a:solidFill>
                  <a:srgbClr val="FF0000"/>
                </a:solidFill>
              </a:rPr>
              <a:t>. zdravstvena knjižica</a:t>
            </a:r>
            <a:r>
              <a:rPr lang="hr-BA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3588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22283"/>
            <a:ext cx="2400300" cy="3681248"/>
          </a:xfrm>
        </p:spPr>
        <p:txBody>
          <a:bodyPr>
            <a:normAutofit fontScale="90000"/>
          </a:bodyPr>
          <a:lstStyle/>
          <a:p>
            <a:r>
              <a:rPr lang="hr-BA" sz="3200" dirty="0" smtClean="0"/>
              <a:t/>
            </a:r>
            <a:br>
              <a:rPr lang="hr-BA" sz="3200" dirty="0" smtClean="0"/>
            </a:br>
            <a:r>
              <a:rPr lang="hr-BA" sz="3200" dirty="0"/>
              <a:t/>
            </a:r>
            <a:br>
              <a:rPr lang="hr-BA" sz="3200" dirty="0"/>
            </a:br>
            <a:r>
              <a:rPr lang="hr-BA" sz="3200" dirty="0" smtClean="0"/>
              <a:t/>
            </a:r>
            <a:br>
              <a:rPr lang="hr-BA" sz="3200" dirty="0" smtClean="0"/>
            </a:br>
            <a:r>
              <a:rPr lang="hr-BA" sz="3200" dirty="0"/>
              <a:t/>
            </a:r>
            <a:br>
              <a:rPr lang="hr-BA" sz="3200" dirty="0"/>
            </a:br>
            <a:r>
              <a:rPr lang="hr-BA" sz="3200" dirty="0" smtClean="0"/>
              <a:t/>
            </a:r>
            <a:br>
              <a:rPr lang="hr-BA" sz="3200" dirty="0" smtClean="0"/>
            </a:br>
            <a:r>
              <a:rPr lang="hr-BA" sz="3200" dirty="0"/>
              <a:t/>
            </a:r>
            <a:br>
              <a:rPr lang="hr-BA" sz="3200" dirty="0"/>
            </a:br>
            <a:r>
              <a:rPr lang="hr-BA" sz="3200" dirty="0" smtClean="0"/>
              <a:t/>
            </a:r>
            <a:br>
              <a:rPr lang="hr-BA" sz="3200" dirty="0" smtClean="0"/>
            </a:br>
            <a:r>
              <a:rPr lang="hr-BA" sz="3200" dirty="0" smtClean="0"/>
              <a:t>Bolesničko statistički list</a:t>
            </a:r>
            <a:br>
              <a:rPr lang="hr-BA" sz="3200" dirty="0" smtClean="0"/>
            </a:br>
            <a:r>
              <a:rPr lang="hr-BA" sz="3200" dirty="0"/>
              <a:t/>
            </a:r>
            <a:br>
              <a:rPr lang="hr-BA" sz="3200" dirty="0"/>
            </a:br>
            <a:r>
              <a:rPr lang="hr-BA" sz="2200" dirty="0" smtClean="0"/>
              <a:t>Popunjava se za jednu hospitalizaciju bez obzira na broj odjela na kojima je pacijent boravio tokom navedenog boravka u istoj bolnici</a:t>
            </a:r>
            <a:br>
              <a:rPr lang="hr-BA" sz="2200" dirty="0" smtClean="0"/>
            </a:br>
            <a:endParaRPr lang="hr-BA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9970" y="441129"/>
            <a:ext cx="4026876" cy="623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7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9489" y="703385"/>
            <a:ext cx="3975255" cy="561111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71983" y="703385"/>
            <a:ext cx="3634525" cy="561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5178" y="729763"/>
            <a:ext cx="3897506" cy="556923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08618" y="729763"/>
            <a:ext cx="3750644" cy="556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8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1777" y="571501"/>
            <a:ext cx="3416464" cy="575711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4105" y="571501"/>
            <a:ext cx="3400518" cy="57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BA" sz="4400" b="1" dirty="0" smtClean="0">
                <a:solidFill>
                  <a:schemeClr val="tx2"/>
                </a:solidFill>
              </a:rPr>
              <a:t>OSNOVNA MEDICINSKA DOKUMENTACIJA</a:t>
            </a:r>
            <a:endParaRPr lang="hr-BA" sz="44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489" y="375437"/>
            <a:ext cx="4919898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5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5606" y="471881"/>
            <a:ext cx="3393831" cy="580467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60004" y="471881"/>
            <a:ext cx="3532204" cy="581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0923" y="527538"/>
            <a:ext cx="3456521" cy="571723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9393" y="527538"/>
            <a:ext cx="3483472" cy="575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8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0923" y="571500"/>
            <a:ext cx="3399295" cy="571067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2" y="577030"/>
            <a:ext cx="3462946" cy="570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9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3200" dirty="0" smtClean="0">
                <a:solidFill>
                  <a:schemeClr val="bg1"/>
                </a:solidFill>
              </a:rPr>
              <a:t>Prijava povrede u saobraćaju</a:t>
            </a:r>
            <a:endParaRPr lang="hr-BA" sz="32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2046" y="247757"/>
            <a:ext cx="3842239" cy="639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8"/>
            <a:ext cx="2400300" cy="4876275"/>
          </a:xfrm>
        </p:spPr>
        <p:txBody>
          <a:bodyPr>
            <a:normAutofit/>
          </a:bodyPr>
          <a:lstStyle/>
          <a:p>
            <a:r>
              <a:rPr lang="hr-BA" sz="3200" dirty="0" smtClean="0"/>
              <a:t>Prijava oboljelog od maligne neoplazme</a:t>
            </a:r>
            <a:br>
              <a:rPr lang="hr-BA" sz="3200" dirty="0" smtClean="0"/>
            </a:br>
            <a:r>
              <a:rPr lang="hr-BA" sz="3200" dirty="0"/>
              <a:t/>
            </a:r>
            <a:br>
              <a:rPr lang="hr-BA" sz="3200" dirty="0"/>
            </a:br>
            <a:r>
              <a:rPr lang="hr-BA" sz="2000" dirty="0" smtClean="0"/>
              <a:t>Prijava se popunjava samo JEDANPUT  pri utvrđenoj konačnoj dijagnozi</a:t>
            </a:r>
            <a:endParaRPr lang="hr-BA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2046" y="142969"/>
            <a:ext cx="3894991" cy="652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6670" y="428859"/>
            <a:ext cx="3522936" cy="584255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17450" y="428859"/>
            <a:ext cx="3660458" cy="584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5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 smtClean="0">
                <a:solidFill>
                  <a:schemeClr val="bg1"/>
                </a:solidFill>
              </a:rPr>
              <a:t>Prijava oboljelog od hronične bubrežne insuficijencije</a:t>
            </a:r>
            <a:endParaRPr lang="hr-BA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3484" y="173145"/>
            <a:ext cx="4033023" cy="636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1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 smtClean="0">
                <a:solidFill>
                  <a:schemeClr val="bg1"/>
                </a:solidFill>
              </a:rPr>
              <a:t>Prijava kongenitalne malformacije</a:t>
            </a:r>
            <a:endParaRPr lang="hr-BA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500" y="209511"/>
            <a:ext cx="3947746" cy="65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6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3200" dirty="0" smtClean="0"/>
              <a:t>Prijava oboljelog od hronične psihoze</a:t>
            </a:r>
            <a:endParaRPr lang="hr-BA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2916" y="211041"/>
            <a:ext cx="3956538" cy="65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7449" y="624255"/>
            <a:ext cx="3546482" cy="565802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65644" y="624255"/>
            <a:ext cx="3547431" cy="566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Zakonske uredbe: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412124"/>
            <a:ext cx="7543801" cy="3456970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BA" sz="2800" dirty="0"/>
              <a:t>Zakon o </a:t>
            </a:r>
            <a:r>
              <a:rPr lang="hr-BA" sz="2800" dirty="0" smtClean="0"/>
              <a:t>zdravstvenoj </a:t>
            </a:r>
            <a:r>
              <a:rPr lang="hr-BA" sz="2800" dirty="0"/>
              <a:t>zaštiti FBiH (Sl. Novine FBiH br</a:t>
            </a:r>
            <a:r>
              <a:rPr lang="hr-BA" sz="2800" dirty="0" smtClean="0"/>
              <a:t>. 46/10)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r-BA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BA" sz="2800" dirty="0"/>
              <a:t>Zakon o evidencijama u oblasti zdravstva (Sl.novine FBiH 37/12)</a:t>
            </a:r>
          </a:p>
          <a:p>
            <a:endParaRPr lang="hr-BA" sz="2800" dirty="0"/>
          </a:p>
        </p:txBody>
      </p:sp>
    </p:spTree>
    <p:extLst>
      <p:ext uri="{BB962C8B-B14F-4D97-AF65-F5344CB8AC3E}">
        <p14:creationId xmlns:p14="http://schemas.microsoft.com/office/powerpoint/2010/main" val="142764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3600" dirty="0" smtClean="0">
                <a:solidFill>
                  <a:schemeClr val="tx2"/>
                </a:solidFill>
              </a:rPr>
              <a:t>POMOĆNI OBRASCI</a:t>
            </a:r>
            <a:endParaRPr lang="hr-BA" sz="3600" dirty="0">
              <a:solidFill>
                <a:schemeClr val="tx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2325" y="1845735"/>
            <a:ext cx="3703638" cy="402336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64075" y="1845735"/>
            <a:ext cx="3702050" cy="40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2325" y="1837593"/>
            <a:ext cx="3878488" cy="429064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64075" y="1837593"/>
            <a:ext cx="3876824" cy="429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7110" y="1810566"/>
            <a:ext cx="3703638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50310"/>
          </a:xfrm>
        </p:spPr>
        <p:txBody>
          <a:bodyPr>
            <a:normAutofit fontScale="90000"/>
          </a:bodyPr>
          <a:lstStyle/>
          <a:p>
            <a:r>
              <a:rPr lang="hr-BA" dirty="0" smtClean="0"/>
              <a:t>Registar </a:t>
            </a:r>
            <a:r>
              <a:rPr lang="hr-BA" dirty="0"/>
              <a:t>u zdravstvenom sistemu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Registar </a:t>
            </a:r>
            <a:r>
              <a:rPr lang="hr-BA" sz="2800" dirty="0">
                <a:latin typeface="Arial" panose="020B0604020202020204" pitchFamily="34" charset="0"/>
                <a:cs typeface="Arial" panose="020B0604020202020204" pitchFamily="34" charset="0"/>
              </a:rPr>
              <a:t>predstavlja longitudinalnu i kontinuiranu zbirku podataka, koji je definiran i organiziran sistem za sakupljanje, čuvanje, obradu, analizu i korištenje podataka o određenoj bolesti, grupi bolesti i drugog stanja vezanog uz zdravlje na nivou cijele populacije ili sistem za sakupljanje, čuvanje, obradu, analizu i korištenje podataka iz zdravstvenog sistema o kadrovskim i drugim kapacitetima u sektoru zdravstva</a:t>
            </a:r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30798665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254813"/>
          </a:xfrm>
        </p:spPr>
        <p:txBody>
          <a:bodyPr>
            <a:normAutofit/>
          </a:bodyPr>
          <a:lstStyle/>
          <a:p>
            <a:r>
              <a:rPr lang="hr-BA" sz="2800" spc="-30" dirty="0">
                <a:solidFill>
                  <a:srgbClr val="23353E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Čemu služi registar oboljelih?</a:t>
            </a:r>
            <a:endParaRPr lang="hr-B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28800"/>
            <a:ext cx="7543801" cy="4040294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Uloga registra je da omogući: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 Izračunavanje incidencije (učestalosti) bolesti od većeg socijalno-medicinskog značaja (po uzrastu, polu, mjestu oboljevanja, dijagnozi oboljenja itd);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 Kontinuirano praćenje učestalosti tokom vremena;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Analizu stopa preživljavanja pacijenata sa određenim bolestima;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 Izračunavanje izgubljenih godina života (years of life lost, YLL) i godina života sa invaliditetom (years of life with disability, YLD) i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 Utvrđivanje direktnih i indirektnih troškova liječenja oboljelih od bolesti od većeg socijalno-medicinskog značaja (nastalih zbog privremene ili trajne onesposobljenosti ili prijevremene smrti</a:t>
            </a:r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42648710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83473"/>
            <a:ext cx="7543800" cy="992778"/>
          </a:xfrm>
        </p:spPr>
        <p:txBody>
          <a:bodyPr>
            <a:normAutofit/>
          </a:bodyPr>
          <a:lstStyle/>
          <a:p>
            <a:r>
              <a:rPr lang="hr-BA" sz="2800" dirty="0"/>
              <a:t>Ovakav način posmatranja i praćenja oboljenja je veoma značajan, jer obezbjeđuje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fontAlgn="base">
              <a:buFont typeface="Wingdings" panose="05000000000000000000" pitchFamily="2" charset="2"/>
              <a:buChar char="§"/>
            </a:pPr>
            <a:r>
              <a:rPr lang="hr-BA" dirty="0" smtClean="0">
                <a:latin typeface="Arial" panose="020B0604020202020204" pitchFamily="34" charset="0"/>
                <a:cs typeface="Arial" panose="020B0604020202020204" pitchFamily="34" charset="0"/>
              </a:rPr>
              <a:t> Stručni </a:t>
            </a: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pristup u planiranju zdravstvene zaštite (opreme, kadrova, rano otkrivanje, skrining, prostora za dijagnostiku,  liječenje i rehabilitaciju oboljelih od  bolesti od većeg socio-medicinskog značaja);</a:t>
            </a:r>
          </a:p>
          <a:p>
            <a:pPr algn="just" fontAlgn="base">
              <a:buFont typeface="Wingdings" panose="05000000000000000000" pitchFamily="2" charset="2"/>
              <a:buChar char="§"/>
            </a:pP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 Izradu programa prevencije i preventivnih strategija (informisanje javnosti, zdravstvena edukacija, rano otkrivanje, skrining, smanjivanja komplikacija kod bolesti);</a:t>
            </a:r>
          </a:p>
          <a:p>
            <a:pPr algn="just" fontAlgn="base">
              <a:buFont typeface="Wingdings" panose="05000000000000000000" pitchFamily="2" charset="2"/>
              <a:buChar char="§"/>
            </a:pP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 Evaluaciju sprovedenih preventivnih mera;</a:t>
            </a:r>
          </a:p>
          <a:p>
            <a:pPr algn="just" fontAlgn="base">
              <a:buFont typeface="Wingdings" panose="05000000000000000000" pitchFamily="2" charset="2"/>
              <a:buChar char="§"/>
            </a:pP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 Formulisanje zdravstvene politike i unaprjeđenje organizacije zdravstvene zaštite oboljelih od određenih bolesti;</a:t>
            </a:r>
          </a:p>
          <a:p>
            <a:pPr algn="just" fontAlgn="base">
              <a:buFont typeface="Wingdings" panose="05000000000000000000" pitchFamily="2" charset="2"/>
              <a:buChar char="§"/>
            </a:pP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 Procjenu opterećenja društva  bolestima od većeg socio-medicinskog značaja;</a:t>
            </a:r>
          </a:p>
          <a:p>
            <a:pPr algn="just" fontAlgn="base">
              <a:buFont typeface="Wingdings" panose="05000000000000000000" pitchFamily="2" charset="2"/>
              <a:buChar char="§"/>
            </a:pP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Polaznu osnovu za epidemiološka i klinička istraživanja.</a:t>
            </a:r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5146142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Registri od interesa za FBiH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r-BA" dirty="0" smtClean="0"/>
              <a:t>Malignih neoplazmi</a:t>
            </a:r>
          </a:p>
          <a:p>
            <a:pPr marL="457200" indent="-457200">
              <a:buFont typeface="+mj-lt"/>
              <a:buAutoNum type="arabicPeriod"/>
            </a:pPr>
            <a:r>
              <a:rPr lang="hr-BA" dirty="0" smtClean="0"/>
              <a:t>Šećerne bolesti</a:t>
            </a:r>
          </a:p>
          <a:p>
            <a:pPr marL="457200" indent="-457200">
              <a:buFont typeface="+mj-lt"/>
              <a:buAutoNum type="arabicPeriod"/>
            </a:pPr>
            <a:r>
              <a:rPr lang="hr-BA" dirty="0" smtClean="0"/>
              <a:t>Kongenitalnih malformacija</a:t>
            </a:r>
          </a:p>
          <a:p>
            <a:pPr marL="457200" indent="-457200">
              <a:buFont typeface="+mj-lt"/>
              <a:buAutoNum type="arabicPeriod"/>
            </a:pPr>
            <a:r>
              <a:rPr lang="hr-BA" dirty="0" smtClean="0"/>
              <a:t>Hroničnih psihoza</a:t>
            </a:r>
          </a:p>
          <a:p>
            <a:pPr marL="457200" indent="-457200">
              <a:buFont typeface="+mj-lt"/>
              <a:buAutoNum type="arabicPeriod"/>
            </a:pPr>
            <a:r>
              <a:rPr lang="hr-BA" dirty="0" smtClean="0"/>
              <a:t>Liječenih ovisnika</a:t>
            </a:r>
          </a:p>
          <a:p>
            <a:pPr marL="457200" indent="-457200">
              <a:buFont typeface="+mj-lt"/>
              <a:buAutoNum type="arabicPeriod"/>
            </a:pPr>
            <a:r>
              <a:rPr lang="hr-BA" dirty="0" smtClean="0"/>
              <a:t>Hronične bubrežne insuficijencije</a:t>
            </a:r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32072358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21" r="232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8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32298"/>
          </a:xfrm>
        </p:spPr>
        <p:txBody>
          <a:bodyPr/>
          <a:lstStyle/>
          <a:p>
            <a:r>
              <a:rPr lang="hr-BA" dirty="0"/>
              <a:t>Zakonske </a:t>
            </a:r>
            <a:r>
              <a:rPr lang="hr-BA" dirty="0" smtClean="0"/>
              <a:t>uredbe</a:t>
            </a:r>
            <a:endParaRPr lang="hr-B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23362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4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Medicinska dokumentacija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107474"/>
            <a:ext cx="7543801" cy="37616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BA" sz="2400" dirty="0" smtClean="0"/>
              <a:t>Medicinska </a:t>
            </a:r>
            <a:r>
              <a:rPr lang="hr-BA" sz="2400" dirty="0"/>
              <a:t>dokumentacija podrazumijeva strukturirane zapise kojim se potkrijepljuju određene tvrdnje prikupljene i osigurane u postupku provođenja zdravstvene zaštite</a:t>
            </a:r>
          </a:p>
          <a:p>
            <a:endParaRPr lang="hr-BA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BA" sz="2400" dirty="0" smtClean="0"/>
              <a:t>Medicinska </a:t>
            </a:r>
            <a:r>
              <a:rPr lang="hr-BA" sz="2400" dirty="0"/>
              <a:t>dokumentacija </a:t>
            </a:r>
            <a:r>
              <a:rPr lang="hr-BA" sz="2400" dirty="0" smtClean="0"/>
              <a:t> se </a:t>
            </a:r>
            <a:r>
              <a:rPr lang="hr-BA" sz="2400" dirty="0"/>
              <a:t>vodi </a:t>
            </a:r>
            <a:r>
              <a:rPr lang="hr-BA" sz="2400" dirty="0" smtClean="0"/>
              <a:t> </a:t>
            </a:r>
            <a:r>
              <a:rPr lang="hr-BA" sz="2400" dirty="0"/>
              <a:t>u pisanoj i elektronskoj formi</a:t>
            </a:r>
          </a:p>
          <a:p>
            <a:endParaRPr lang="hr-BA" dirty="0"/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8030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45178"/>
            <a:ext cx="7543801" cy="4723916"/>
          </a:xfrm>
        </p:spPr>
        <p:txBody>
          <a:bodyPr>
            <a:normAutofit/>
          </a:bodyPr>
          <a:lstStyle/>
          <a:p>
            <a:endParaRPr lang="hr-BA" sz="2200" dirty="0" smtClean="0"/>
          </a:p>
          <a:p>
            <a:endParaRPr lang="hr-BA" sz="2200" dirty="0" smtClean="0"/>
          </a:p>
          <a:p>
            <a:r>
              <a:rPr lang="hr-BA" sz="2200" dirty="0" smtClean="0"/>
              <a:t>Osnovna </a:t>
            </a:r>
            <a:r>
              <a:rPr lang="hr-BA" sz="2200" dirty="0"/>
              <a:t>medicinska dokumentacija koju koriste zdravstvene ustanove, nosioci privatne prakse, zdravstveni radnici i zdravstveni saradnici prilikom pružanja zdravstvene zaštite predstavlja osnovni izvor podataka za evidencije i osnov je za upis određenih činjenica u evidencije </a:t>
            </a:r>
          </a:p>
          <a:p>
            <a:r>
              <a:rPr lang="hr-BA" sz="2200" dirty="0"/>
              <a:t>Osnovna medicinska dokumentacija sadrži podatke o: </a:t>
            </a:r>
          </a:p>
          <a:p>
            <a:pPr marL="457200" indent="-457200">
              <a:buAutoNum type="alphaLcParenR"/>
            </a:pPr>
            <a:r>
              <a:rPr lang="hr-BA" sz="2200" dirty="0"/>
              <a:t>pojedincu (JMBG, prezime, ime, ime roditelja, bračno stanje, obrazovanje, zanimanje, adresa stalnog prebivališta, općina, zaposlenje, osiguranje, datum smrti),</a:t>
            </a:r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137719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 smtClean="0"/>
              <a:t> b) zdravstvenoj zaštiti (datum posjete, lična, socijalna i porodična anamneza, dijagnoza i prognoza bolesti, terapija i druge poduzete medicinske mjere, pacijentov pristanak na predloženu medicinsku mjeru, dostavljene pisane informacije o pacijentovom stanju, plan zdravstvene njege, planirane posjete, upućivanje u druge zdravstvene ustanove, razlog privremene spriječenosti za rad, uzrok smrti, identifikacija doktora medicine i dr.),</a:t>
            </a:r>
          </a:p>
          <a:p>
            <a:r>
              <a:rPr lang="hr-BA" dirty="0" smtClean="0"/>
              <a:t>c) njezi i drugim pridruženim aktivnostima (njega, ishrana i sl.),</a:t>
            </a:r>
          </a:p>
          <a:p>
            <a:r>
              <a:rPr lang="hr-BA" dirty="0" smtClean="0"/>
              <a:t> d) druge podatke o zdravstvenoj zaštiti (nalazi, izjave, mišljenja i druga dokumenta). </a:t>
            </a: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3200" dirty="0" smtClean="0"/>
              <a:t>ZDRAVSTVENI KARTON PACIJENTA</a:t>
            </a:r>
            <a:endParaRPr lang="hr-B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r-BA" dirty="0" smtClean="0"/>
              <a:t>Zdravstveni karton pacijenata u porodičnoj medicini</a:t>
            </a:r>
          </a:p>
          <a:p>
            <a:pPr marL="457200" indent="-457200">
              <a:buFont typeface="+mj-lt"/>
              <a:buAutoNum type="arabicPeriod"/>
            </a:pPr>
            <a:r>
              <a:rPr lang="hr-BA" dirty="0" smtClean="0"/>
              <a:t>Zdravstveni karton medicine rada</a:t>
            </a:r>
          </a:p>
          <a:p>
            <a:pPr marL="457200" indent="-457200">
              <a:buFont typeface="+mj-lt"/>
              <a:buAutoNum type="arabicPeriod"/>
            </a:pPr>
            <a:r>
              <a:rPr lang="hr-BA" dirty="0"/>
              <a:t>Zdravstveni </a:t>
            </a:r>
            <a:r>
              <a:rPr lang="hr-BA" dirty="0" smtClean="0"/>
              <a:t>karton predškolskog djeteta</a:t>
            </a:r>
            <a:endParaRPr lang="hr-BA" dirty="0"/>
          </a:p>
          <a:p>
            <a:pPr marL="457200" indent="-457200">
              <a:buFont typeface="+mj-lt"/>
              <a:buAutoNum type="arabicPeriod"/>
            </a:pPr>
            <a:r>
              <a:rPr lang="hr-BA" dirty="0"/>
              <a:t>Zdravstveni </a:t>
            </a:r>
            <a:r>
              <a:rPr lang="hr-BA" dirty="0" smtClean="0"/>
              <a:t>karton školskog djeteta</a:t>
            </a:r>
            <a:endParaRPr lang="hr-BA" dirty="0"/>
          </a:p>
          <a:p>
            <a:pPr marL="457200" indent="-457200">
              <a:buFont typeface="+mj-lt"/>
              <a:buAutoNum type="arabicPeriod"/>
            </a:pPr>
            <a:r>
              <a:rPr lang="hr-BA" dirty="0"/>
              <a:t>Zdravstveni </a:t>
            </a:r>
            <a:r>
              <a:rPr lang="hr-BA" dirty="0" smtClean="0"/>
              <a:t>karton studenata</a:t>
            </a:r>
            <a:endParaRPr lang="hr-BA" dirty="0"/>
          </a:p>
          <a:p>
            <a:pPr marL="457200" indent="-457200">
              <a:buFont typeface="+mj-lt"/>
              <a:buAutoNum type="arabicPeriod"/>
            </a:pPr>
            <a:r>
              <a:rPr lang="hr-BA" dirty="0"/>
              <a:t>Zdravstveni </a:t>
            </a:r>
            <a:r>
              <a:rPr lang="hr-BA" dirty="0" smtClean="0"/>
              <a:t>karton žene</a:t>
            </a:r>
            <a:endParaRPr lang="hr-BA" dirty="0"/>
          </a:p>
          <a:p>
            <a:pPr marL="457200" indent="-457200">
              <a:buFont typeface="+mj-lt"/>
              <a:buAutoNum type="arabicPeriod"/>
            </a:pPr>
            <a:r>
              <a:rPr lang="hr-BA" dirty="0" smtClean="0"/>
              <a:t>Stomatološki </a:t>
            </a:r>
            <a:r>
              <a:rPr lang="hr-BA" dirty="0"/>
              <a:t>karton</a:t>
            </a:r>
          </a:p>
          <a:p>
            <a:pPr marL="457200" indent="-457200">
              <a:buFont typeface="+mj-lt"/>
              <a:buAutoNum type="arabicPeriod"/>
            </a:pPr>
            <a:r>
              <a:rPr lang="hr-BA" dirty="0">
                <a:solidFill>
                  <a:srgbClr val="FF0000"/>
                </a:solidFill>
              </a:rPr>
              <a:t>K</a:t>
            </a:r>
            <a:r>
              <a:rPr lang="hr-BA" dirty="0" smtClean="0">
                <a:solidFill>
                  <a:srgbClr val="FF0000"/>
                </a:solidFill>
              </a:rPr>
              <a:t>arton korisnika centra za mentalno zdravlje</a:t>
            </a:r>
            <a:endParaRPr lang="hr-BA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B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BA" sz="1600" dirty="0" smtClean="0"/>
              <a:t>Podrazumijeva </a:t>
            </a:r>
            <a:r>
              <a:rPr lang="hr-BA" sz="1600" dirty="0"/>
              <a:t>strukturirane zapise kojim se potkrijepljuju određene tvrdnje prikupljene i osigurane u postupku provođenja zdravstvene </a:t>
            </a:r>
            <a:r>
              <a:rPr lang="hr-BA" sz="1600" dirty="0" smtClean="0"/>
              <a:t>zaštite</a:t>
            </a:r>
          </a:p>
          <a:p>
            <a:r>
              <a:rPr lang="hr-BA" sz="1600" dirty="0"/>
              <a:t>Zdravstveni karton pacijenta je osnovna medicinska dokumentacija koja se otvara za svakog pacijenta prilikom prve posjete zdravstvenoj ustanovi primarnog nivoa zdravstvene zaštite, odnosno privatnoj praksi</a:t>
            </a:r>
            <a:endParaRPr lang="hr-BA" sz="1600" dirty="0" smtClean="0"/>
          </a:p>
          <a:p>
            <a:endParaRPr lang="hr-BA" sz="1600" dirty="0"/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168855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1132</TotalTime>
  <Words>1540</Words>
  <Application>Microsoft Office PowerPoint</Application>
  <PresentationFormat>On-screen Show (4:3)</PresentationFormat>
  <Paragraphs>144</Paragraphs>
  <Slides>47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Retrospect</vt:lpstr>
      <vt:lpstr>Služba za zdravstvenu statistiku</vt:lpstr>
      <vt:lpstr>  </vt:lpstr>
      <vt:lpstr>OSNOVNA MEDICINSKA DOKUMENTACIJA</vt:lpstr>
      <vt:lpstr>Zakonske uredbe:</vt:lpstr>
      <vt:lpstr>Zakonske uredbe</vt:lpstr>
      <vt:lpstr>Medicinska dokumentacija</vt:lpstr>
      <vt:lpstr>PowerPoint Presentation</vt:lpstr>
      <vt:lpstr>PowerPoint Presentation</vt:lpstr>
      <vt:lpstr>ZDRAVSTVENI KARTON PACIJENTA</vt:lpstr>
      <vt:lpstr>PROTOKOL BOLESNIKA</vt:lpstr>
      <vt:lpstr>Matična knjiga lica smještenih u bolničkoj zdravstvenoj ustanovi </vt:lpstr>
      <vt:lpstr>Historija bolesti </vt:lpstr>
      <vt:lpstr>Temperaturno-terapijsko-dijetetska lista </vt:lpstr>
      <vt:lpstr>Lista anestezije </vt:lpstr>
      <vt:lpstr>Otpusno pismo </vt:lpstr>
      <vt:lpstr>Lista kliničkog puta pacijenta </vt:lpstr>
      <vt:lpstr>Karton zdravstvene njege </vt:lpstr>
      <vt:lpstr>KARTON POLIVALENTNE PATRONAŽE </vt:lpstr>
      <vt:lpstr>Karton akušerske njege </vt:lpstr>
      <vt:lpstr>KNJIGE</vt:lpstr>
      <vt:lpstr>INDIVIDUALNI OBRASCI</vt:lpstr>
      <vt:lpstr>PowerPoint Presentation</vt:lpstr>
      <vt:lpstr>PowerPoint Presentation</vt:lpstr>
      <vt:lpstr>PowerPoint Presentation</vt:lpstr>
      <vt:lpstr>Pomoćni obrasci</vt:lpstr>
      <vt:lpstr>       Bolesničko statistički list  Popunjava se za jednu hospitalizaciju bez obzira na broj odjela na kojima je pacijent boravio tokom navedenog boravka u istoj bolnici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Prijava povrede u saobraćaju</vt:lpstr>
      <vt:lpstr>Prijava oboljelog od maligne neoplazme  Prijava se popunjava samo JEDANPUT  pri utvrđenoj konačnoj dijagnozi</vt:lpstr>
      <vt:lpstr>PowerPoint Presentation</vt:lpstr>
      <vt:lpstr>Prijava oboljelog od hronične bubrežne insuficijencije</vt:lpstr>
      <vt:lpstr>Prijava kongenitalne malformacije</vt:lpstr>
      <vt:lpstr>Prijava oboljelog od hronične psihoze</vt:lpstr>
      <vt:lpstr>PowerPoint Presentation</vt:lpstr>
      <vt:lpstr>POMOĆNI OBRASCI</vt:lpstr>
      <vt:lpstr>PowerPoint Presentation</vt:lpstr>
      <vt:lpstr>PowerPoint Presentation</vt:lpstr>
      <vt:lpstr>Registar u zdravstvenom sistemu</vt:lpstr>
      <vt:lpstr>Čemu služi registar oboljelih?</vt:lpstr>
      <vt:lpstr>Ovakav način posmatranja i praćenja oboljenja je veoma značajan, jer obezbjeđuje</vt:lpstr>
      <vt:lpstr>Registri od interesa za FBiH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IZVJEŠTAJNI OBRASCI</dc:title>
  <dc:creator>Windows User</dc:creator>
  <cp:lastModifiedBy>User</cp:lastModifiedBy>
  <cp:revision>72</cp:revision>
  <cp:lastPrinted>2018-11-27T11:07:19Z</cp:lastPrinted>
  <dcterms:created xsi:type="dcterms:W3CDTF">2017-04-07T12:49:24Z</dcterms:created>
  <dcterms:modified xsi:type="dcterms:W3CDTF">2018-11-28T08:20:24Z</dcterms:modified>
</cp:coreProperties>
</file>